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5" r:id="rId5"/>
    <p:sldId id="266"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6C4794-2220-4574-951A-DCB04D248F5B}">
          <p14:sldIdLst>
            <p14:sldId id="256"/>
          </p14:sldIdLst>
        </p14:section>
        <p14:section name="Untitled Section" id="{F49BB0AA-3B2C-46FB-99DB-E91310CFA5F3}">
          <p14:sldIdLst>
            <p14:sldId id="264"/>
            <p14:sldId id="258"/>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75" d="100"/>
          <a:sy n="75" d="100"/>
        </p:scale>
        <p:origin x="2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4097-C877-4623-AA79-1521F5B607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B0357E3-3A4A-46A2-8445-253EAE0DC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19816E5-9DF1-4E13-BE19-86D4B7607A8C}"/>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5" name="Footer Placeholder 4">
            <a:extLst>
              <a:ext uri="{FF2B5EF4-FFF2-40B4-BE49-F238E27FC236}">
                <a16:creationId xmlns:a16="http://schemas.microsoft.com/office/drawing/2014/main" id="{2DDBDE30-EC04-4906-8216-397956D2BE2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FF811D3-D261-4E00-B15F-7978BA543D7C}"/>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136788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B3D2-CDAD-48E8-BEA5-9EBAF6DA11F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470CCBE-E512-4EB6-A442-7659FBDBCB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BAFB68F-3AF9-4E53-8719-8C819A228ABC}"/>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5" name="Footer Placeholder 4">
            <a:extLst>
              <a:ext uri="{FF2B5EF4-FFF2-40B4-BE49-F238E27FC236}">
                <a16:creationId xmlns:a16="http://schemas.microsoft.com/office/drawing/2014/main" id="{1B6F3A2E-C36E-4F11-BF65-FED2328F78E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2E10F43-0E17-4789-99AF-F40753CFAD7E}"/>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323956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3925B-258F-46F9-973E-D5DA6314A7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BF20EA2-B62F-4463-BF55-76DDE857F6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498DDDB-80BA-4782-822A-326B5E0D38A0}"/>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5" name="Footer Placeholder 4">
            <a:extLst>
              <a:ext uri="{FF2B5EF4-FFF2-40B4-BE49-F238E27FC236}">
                <a16:creationId xmlns:a16="http://schemas.microsoft.com/office/drawing/2014/main" id="{AB251802-A50D-48B3-9DA0-9256C943EC5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82826D91-331E-4420-ADA8-E18C4595202E}"/>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361565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A36F-DBDA-4225-83D6-16E05C19DA3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030754F-31EE-4C06-88BE-708F56E4A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C06234A-78C7-4649-A475-2F23BB621F52}"/>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5" name="Footer Placeholder 4">
            <a:extLst>
              <a:ext uri="{FF2B5EF4-FFF2-40B4-BE49-F238E27FC236}">
                <a16:creationId xmlns:a16="http://schemas.microsoft.com/office/drawing/2014/main" id="{13CC814F-B73F-48FC-B93D-45CB643EC0E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24ED961-533C-4BAC-AB28-1F9B4A7D71C6}"/>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144055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7289-4B0D-4026-9AD5-2AF5B09D2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2EA15BB-1EC3-4A15-B7AB-A75EDDAD7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24C557-401B-42B1-88B4-3674ED777021}"/>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5" name="Footer Placeholder 4">
            <a:extLst>
              <a:ext uri="{FF2B5EF4-FFF2-40B4-BE49-F238E27FC236}">
                <a16:creationId xmlns:a16="http://schemas.microsoft.com/office/drawing/2014/main" id="{B19FA4A4-E88F-445C-8DF1-19A341F24AC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25A2FA5-960F-42EC-AEB1-5184DAEF9AA4}"/>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46693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BAD6-DEA9-4851-B514-DCD04655190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AD30356-8F6A-4A43-A450-EEF7620394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29FF751-42F8-4F8E-A86D-576932C52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0B44A74-E8F2-4957-92C6-25A7099E7180}"/>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6" name="Footer Placeholder 5">
            <a:extLst>
              <a:ext uri="{FF2B5EF4-FFF2-40B4-BE49-F238E27FC236}">
                <a16:creationId xmlns:a16="http://schemas.microsoft.com/office/drawing/2014/main" id="{41095E20-537D-4B95-8856-4F36B5FD08E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35D156C1-A74F-4822-B7D0-BA0E97673E41}"/>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150040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3D70-5013-48AF-A7BE-04A61BC6506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F2548F0-0E85-400E-A9BD-5E0B24983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31E7F4-B15D-495D-8C0B-A9F4696440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9EF4541-A9A3-4A14-B7AB-3F8C17AC6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2E7880-F991-453E-B19C-C3EF11BB8F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6F1C0E26-E9C6-4A29-A01F-58C3D61A1687}"/>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8" name="Footer Placeholder 7">
            <a:extLst>
              <a:ext uri="{FF2B5EF4-FFF2-40B4-BE49-F238E27FC236}">
                <a16:creationId xmlns:a16="http://schemas.microsoft.com/office/drawing/2014/main" id="{95B4A9BA-B8F7-4E54-84F0-F88241BFB57C}"/>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9167A296-20AE-4E86-A95D-7C324F3A4F4E}"/>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262716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BF55-626C-4F1F-9CAB-CB49E36CFB2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23BD7F8-2A6E-474E-AA65-49A1D3B1E7FA}"/>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4" name="Footer Placeholder 3">
            <a:extLst>
              <a:ext uri="{FF2B5EF4-FFF2-40B4-BE49-F238E27FC236}">
                <a16:creationId xmlns:a16="http://schemas.microsoft.com/office/drawing/2014/main" id="{E0E305CC-68EE-4C63-9C7A-10AA40BBE06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5DDC7041-C4EB-4CA5-8D4F-08E91BB9970F}"/>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13034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A7DB3-0780-4B76-BF44-2A0029F0C5D9}"/>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3" name="Footer Placeholder 2">
            <a:extLst>
              <a:ext uri="{FF2B5EF4-FFF2-40B4-BE49-F238E27FC236}">
                <a16:creationId xmlns:a16="http://schemas.microsoft.com/office/drawing/2014/main" id="{5D3E728E-FDC4-4295-BF05-F3B618C44D96}"/>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0EAF4778-E97A-45AF-BBA5-31F75BF1F160}"/>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385120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DBAA-6010-42DF-BC91-DB7E8BEBA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215D68A-F26B-4F2C-A80C-1CD741E4E5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B5C3087-583F-4F2B-85E5-C6A455967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C8B4AC-5718-48D9-BB3D-6F901A9DB648}"/>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6" name="Footer Placeholder 5">
            <a:extLst>
              <a:ext uri="{FF2B5EF4-FFF2-40B4-BE49-F238E27FC236}">
                <a16:creationId xmlns:a16="http://schemas.microsoft.com/office/drawing/2014/main" id="{5216E913-48B5-4910-83CF-E58E07E4E576}"/>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9DB9BAE-193E-4147-AEE5-96575BEC50C9}"/>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36735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27CF-5004-41D4-8A6E-EA2297243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7E90602-4811-48C3-B3FE-F7F5432EF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6F2121BB-9423-495D-BCFC-81F65C85A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86EDFD-5950-4CFB-8B8A-C0ADE7271E09}"/>
              </a:ext>
            </a:extLst>
          </p:cNvPr>
          <p:cNvSpPr>
            <a:spLocks noGrp="1"/>
          </p:cNvSpPr>
          <p:nvPr>
            <p:ph type="dt" sz="half" idx="10"/>
          </p:nvPr>
        </p:nvSpPr>
        <p:spPr/>
        <p:txBody>
          <a:bodyPr/>
          <a:lstStyle/>
          <a:p>
            <a:fld id="{B1E2246A-D1CC-4DD1-91D7-6D756050D926}" type="datetimeFigureOut">
              <a:rPr lang="en-ZA" smtClean="0"/>
              <a:t>22/Apr/2026</a:t>
            </a:fld>
            <a:endParaRPr lang="en-ZA" dirty="0"/>
          </a:p>
        </p:txBody>
      </p:sp>
      <p:sp>
        <p:nvSpPr>
          <p:cNvPr id="6" name="Footer Placeholder 5">
            <a:extLst>
              <a:ext uri="{FF2B5EF4-FFF2-40B4-BE49-F238E27FC236}">
                <a16:creationId xmlns:a16="http://schemas.microsoft.com/office/drawing/2014/main" id="{A7D30F64-8305-4EE4-8ABB-3D68677A75A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AD9AD60E-DDE6-4A58-A39C-3155CEEBECC2}"/>
              </a:ext>
            </a:extLst>
          </p:cNvPr>
          <p:cNvSpPr>
            <a:spLocks noGrp="1"/>
          </p:cNvSpPr>
          <p:nvPr>
            <p:ph type="sldNum" sz="quarter" idx="12"/>
          </p:nvPr>
        </p:nvSpPr>
        <p:spPr/>
        <p:txBody>
          <a:bodyPr/>
          <a:lstStyle/>
          <a:p>
            <a:fld id="{76E7D4FC-29B8-4E89-8F4A-9D3D977A3C94}" type="slidenum">
              <a:rPr lang="en-ZA" smtClean="0"/>
              <a:t>‹#›</a:t>
            </a:fld>
            <a:endParaRPr lang="en-ZA" dirty="0"/>
          </a:p>
        </p:txBody>
      </p:sp>
    </p:spTree>
    <p:extLst>
      <p:ext uri="{BB962C8B-B14F-4D97-AF65-F5344CB8AC3E}">
        <p14:creationId xmlns:p14="http://schemas.microsoft.com/office/powerpoint/2010/main" val="339606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90C87-FEAB-4CCC-9143-29A779C7D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F222B50-7414-465A-A4C8-5F8D8CFC1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079D55-33E2-4414-B459-78D4DC6F2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2246A-D1CC-4DD1-91D7-6D756050D926}" type="datetimeFigureOut">
              <a:rPr lang="en-ZA" smtClean="0"/>
              <a:t>22/Apr/2026</a:t>
            </a:fld>
            <a:endParaRPr lang="en-ZA" dirty="0"/>
          </a:p>
        </p:txBody>
      </p:sp>
      <p:sp>
        <p:nvSpPr>
          <p:cNvPr id="5" name="Footer Placeholder 4">
            <a:extLst>
              <a:ext uri="{FF2B5EF4-FFF2-40B4-BE49-F238E27FC236}">
                <a16:creationId xmlns:a16="http://schemas.microsoft.com/office/drawing/2014/main" id="{35FE03DA-8D90-4874-A257-98DE611EC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A858DB03-A746-410A-8901-B6FF0ECED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7D4FC-29B8-4E89-8F4A-9D3D977A3C94}" type="slidenum">
              <a:rPr lang="en-ZA" smtClean="0"/>
              <a:t>‹#›</a:t>
            </a:fld>
            <a:endParaRPr lang="en-ZA" dirty="0"/>
          </a:p>
        </p:txBody>
      </p:sp>
    </p:spTree>
    <p:extLst>
      <p:ext uri="{BB962C8B-B14F-4D97-AF65-F5344CB8AC3E}">
        <p14:creationId xmlns:p14="http://schemas.microsoft.com/office/powerpoint/2010/main" val="383807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1A08-5A8B-4480-8B7D-FBC8B467E788}"/>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F3E044D6-3AEC-4F67-B4B9-9679E0CA1198}"/>
              </a:ext>
            </a:extLst>
          </p:cNvPr>
          <p:cNvSpPr>
            <a:spLocks noGrp="1"/>
          </p:cNvSpPr>
          <p:nvPr>
            <p:ph type="subTitle" idx="1"/>
          </p:nvPr>
        </p:nvSpPr>
        <p:spPr/>
        <p:txBody>
          <a:bodyPr/>
          <a:lstStyle/>
          <a:p>
            <a:endParaRPr lang="en-ZA" dirty="0"/>
          </a:p>
        </p:txBody>
      </p:sp>
      <p:pic>
        <p:nvPicPr>
          <p:cNvPr id="5" name="Picture 4">
            <a:extLst>
              <a:ext uri="{FF2B5EF4-FFF2-40B4-BE49-F238E27FC236}">
                <a16:creationId xmlns:a16="http://schemas.microsoft.com/office/drawing/2014/main" id="{2BF2737E-3CE1-4B0C-82F4-3A5BE348A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460" y="-313267"/>
            <a:ext cx="12748919" cy="7171267"/>
          </a:xfrm>
          <a:prstGeom prst="rect">
            <a:avLst/>
          </a:prstGeom>
        </p:spPr>
      </p:pic>
    </p:spTree>
    <p:extLst>
      <p:ext uri="{BB962C8B-B14F-4D97-AF65-F5344CB8AC3E}">
        <p14:creationId xmlns:p14="http://schemas.microsoft.com/office/powerpoint/2010/main" val="156806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E26ED8B-AF00-673A-63D5-6CC109141D1F}"/>
              </a:ext>
            </a:extLst>
          </p:cNvPr>
          <p:cNvPicPr>
            <a:picLocks noChangeAspect="1"/>
          </p:cNvPicPr>
          <p:nvPr/>
        </p:nvPicPr>
        <p:blipFill>
          <a:blip r:embed="rId2">
            <a:extLst>
              <a:ext uri="{28A0092B-C50C-407E-A947-70E740481C1C}">
                <a14:useLocalDpi xmlns:a14="http://schemas.microsoft.com/office/drawing/2010/main" val="0"/>
              </a:ext>
            </a:extLst>
          </a:blip>
          <a:srcRect l="25589" r="24357" b="1"/>
          <a:stretch>
            <a:fillRect/>
          </a:stretch>
        </p:blipFill>
        <p:spPr>
          <a:xfrm>
            <a:off x="2973710" y="10"/>
            <a:ext cx="9669642" cy="6857990"/>
          </a:xfrm>
          <a:prstGeom prst="rect">
            <a:avLst/>
          </a:prstGeom>
        </p:spPr>
      </p:pic>
      <p:sp>
        <p:nvSpPr>
          <p:cNvPr id="33" name="Rectangle 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F49AA1C-5944-B6BF-8842-79320923466E}"/>
              </a:ext>
            </a:extLst>
          </p:cNvPr>
          <p:cNvSpPr txBox="1"/>
          <p:nvPr/>
        </p:nvSpPr>
        <p:spPr>
          <a:xfrm>
            <a:off x="207034" y="405442"/>
            <a:ext cx="5778899" cy="5539978"/>
          </a:xfrm>
          <a:prstGeom prst="rect">
            <a:avLst/>
          </a:prstGeom>
          <a:noFill/>
        </p:spPr>
        <p:txBody>
          <a:bodyPr wrap="square" rtlCol="0">
            <a:spAutoFit/>
          </a:bodyPr>
          <a:lstStyle/>
          <a:p>
            <a:pPr marL="285750" lvl="0" indent="-285750" algn="just">
              <a:buFont typeface="Wingdings" panose="05000000000000000000" pitchFamily="2" charset="2"/>
              <a:buChar char="q"/>
            </a:pPr>
            <a:r>
              <a:rPr lang="en-GB" sz="1600" dirty="0"/>
              <a:t>Articles 18 and 19 address the right of women relating to sustainable environment participation and representation.</a:t>
            </a:r>
            <a:endParaRPr lang="en-ZA" sz="1600" dirty="0"/>
          </a:p>
          <a:p>
            <a:pPr algn="just"/>
            <a:endParaRPr lang="en-ZA" sz="1600" dirty="0"/>
          </a:p>
          <a:p>
            <a:pPr marL="285750" lvl="0" indent="-285750" algn="just">
              <a:buFont typeface="Wingdings" panose="05000000000000000000" pitchFamily="2" charset="2"/>
              <a:buChar char="q"/>
            </a:pPr>
            <a:r>
              <a:rPr lang="en-GB" sz="1600" dirty="0"/>
              <a:t>Article 18 reads partly:</a:t>
            </a:r>
          </a:p>
          <a:p>
            <a:pPr lvl="0" algn="just"/>
            <a:endParaRPr lang="en-ZA" sz="1600" dirty="0"/>
          </a:p>
          <a:p>
            <a:pPr algn="just"/>
            <a:r>
              <a:rPr lang="en-GB" sz="1600" dirty="0"/>
              <a:t>“1.	Women shall have the right to live in a healthy and sustainable environment.” </a:t>
            </a:r>
            <a:endParaRPr lang="en-ZA" sz="1600" dirty="0"/>
          </a:p>
          <a:p>
            <a:pPr algn="just"/>
            <a:endParaRPr lang="en-ZA" sz="1600" dirty="0"/>
          </a:p>
          <a:p>
            <a:pPr marL="285750" lvl="0" indent="-285750" algn="just">
              <a:buFont typeface="Wingdings" panose="05000000000000000000" pitchFamily="2" charset="2"/>
              <a:buChar char="q"/>
            </a:pPr>
            <a:r>
              <a:rPr lang="en-GB" sz="1600" dirty="0"/>
              <a:t>Article 19 provides under sub- b):</a:t>
            </a:r>
            <a:endParaRPr lang="en-ZA" sz="1600" dirty="0"/>
          </a:p>
          <a:p>
            <a:pPr algn="just"/>
            <a:r>
              <a:rPr lang="en-GB" sz="1600" dirty="0"/>
              <a:t>“ Women shall have the right to fully enjoy their right to sustainable development.  In this connection, the States Parties shall take all appropriate measures to:</a:t>
            </a:r>
            <a:endParaRPr lang="en-ZA" sz="1600" dirty="0"/>
          </a:p>
          <a:p>
            <a:pPr algn="just"/>
            <a:r>
              <a:rPr lang="en-GB" sz="1600" dirty="0"/>
              <a:t> </a:t>
            </a:r>
            <a:endParaRPr lang="en-ZA" sz="1600" dirty="0"/>
          </a:p>
          <a:p>
            <a:pPr algn="just"/>
            <a:r>
              <a:rPr lang="en-GB" sz="1600" dirty="0"/>
              <a:t>a) Introduce the gender perspective in the national development planning procedures’</a:t>
            </a:r>
            <a:endParaRPr lang="en-ZA" sz="1600" dirty="0"/>
          </a:p>
          <a:p>
            <a:pPr algn="just"/>
            <a:r>
              <a:rPr lang="en-GB" sz="1600" dirty="0"/>
              <a:t>b) Ensure participation of women at all levels in the conceptualisation, decision-making, implementation and evaluation of development policies and programmes;”</a:t>
            </a:r>
          </a:p>
          <a:p>
            <a:pPr algn="just"/>
            <a:r>
              <a:rPr lang="en-GB" sz="1600" dirty="0"/>
              <a:t> </a:t>
            </a:r>
            <a:endParaRPr lang="en-ZA" sz="1600" dirty="0"/>
          </a:p>
          <a:p>
            <a:pPr marL="285750" indent="-285750" algn="just">
              <a:buFont typeface="Wingdings" panose="05000000000000000000" pitchFamily="2" charset="2"/>
              <a:buChar char="q"/>
            </a:pPr>
            <a:r>
              <a:rPr lang="en-GB" sz="1600" dirty="0"/>
              <a:t>4.	The topic under discussion is, “The Judiciary’s role in ensuring that women live in a healthy environment.”</a:t>
            </a:r>
            <a:endParaRPr lang="en-ZA" sz="1600" dirty="0"/>
          </a:p>
          <a:p>
            <a:endParaRPr lang="en-ZA" dirty="0"/>
          </a:p>
        </p:txBody>
      </p:sp>
    </p:spTree>
    <p:extLst>
      <p:ext uri="{BB962C8B-B14F-4D97-AF65-F5344CB8AC3E}">
        <p14:creationId xmlns:p14="http://schemas.microsoft.com/office/powerpoint/2010/main" val="192348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40FD231-1762-4715-B3B9-5E6F64FC3990}"/>
              </a:ext>
            </a:extLst>
          </p:cNvPr>
          <p:cNvPicPr>
            <a:picLocks noChangeAspect="1"/>
          </p:cNvPicPr>
          <p:nvPr/>
        </p:nvPicPr>
        <p:blipFill>
          <a:blip r:embed="rId2">
            <a:extLst>
              <a:ext uri="{28A0092B-C50C-407E-A947-70E740481C1C}">
                <a14:useLocalDpi xmlns:a14="http://schemas.microsoft.com/office/drawing/2010/main" val="0"/>
              </a:ext>
            </a:extLst>
          </a:blip>
          <a:srcRect l="19318" r="30628" b="1"/>
          <a:stretch>
            <a:fillRect/>
          </a:stretch>
        </p:blipFill>
        <p:spPr>
          <a:xfrm>
            <a:off x="2522356" y="10"/>
            <a:ext cx="9669642" cy="6857990"/>
          </a:xfrm>
          <a:prstGeom prst="rect">
            <a:avLst/>
          </a:prstGeom>
        </p:spPr>
      </p:pic>
      <p:sp>
        <p:nvSpPr>
          <p:cNvPr id="127" name="Rectangle 1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722D54B-09AA-1E69-EA2F-6C0150451F5D}"/>
              </a:ext>
            </a:extLst>
          </p:cNvPr>
          <p:cNvSpPr txBox="1"/>
          <p:nvPr/>
        </p:nvSpPr>
        <p:spPr>
          <a:xfrm>
            <a:off x="423334" y="872067"/>
            <a:ext cx="4237056" cy="5304896"/>
          </a:xfrm>
          <a:prstGeom prst="rect">
            <a:avLst/>
          </a:prstGeom>
        </p:spPr>
        <p:txBody>
          <a:bodyPr vert="horz" lIns="91440" tIns="45720" rIns="91440" bIns="45720" rtlCol="0">
            <a:normAutofit fontScale="92500"/>
          </a:bodyPr>
          <a:lstStyle/>
          <a:p>
            <a:pPr marL="285750" lvl="0" indent="-228600" algn="just">
              <a:lnSpc>
                <a:spcPct val="90000"/>
              </a:lnSpc>
              <a:spcAft>
                <a:spcPts val="600"/>
              </a:spcAft>
              <a:buFont typeface="Arial" panose="020B0604020202020204" pitchFamily="34" charset="0"/>
              <a:buChar char="•"/>
            </a:pPr>
            <a:r>
              <a:rPr lang="en-US" sz="1600" dirty="0"/>
              <a:t>True and fair enough, the Protocol calls upon States or Member Parties to engage in affirmative and concrete actions in ensuring the right of women to live in a healthy and sustainable environment and that they participate in decision making or plan of action.  We often think of the Executive when it comes to such matters.  The fact of the matter is, however, that we, as the members of the bench, form one of the critical arms of the Government or State as it were.  We are the Judiciary.  Our Chief Justice, Bheki </a:t>
            </a:r>
            <a:r>
              <a:rPr lang="en-US" sz="1600" dirty="0" err="1"/>
              <a:t>Maphalala</a:t>
            </a:r>
            <a:r>
              <a:rPr lang="en-US" sz="1600" dirty="0"/>
              <a:t> addressing the members of the Judiciary once stated, “Judges are the servants of the people.”</a:t>
            </a:r>
          </a:p>
          <a:p>
            <a:pPr indent="-228600" algn="just">
              <a:lnSpc>
                <a:spcPct val="90000"/>
              </a:lnSpc>
              <a:spcAft>
                <a:spcPts val="600"/>
              </a:spcAft>
              <a:buFont typeface="Arial" panose="020B0604020202020204" pitchFamily="34" charset="0"/>
              <a:buChar char="•"/>
            </a:pPr>
            <a:endParaRPr lang="en-US" sz="1600" dirty="0"/>
          </a:p>
          <a:p>
            <a:pPr marL="285750" lvl="0" indent="-228600" algn="just">
              <a:lnSpc>
                <a:spcPct val="90000"/>
              </a:lnSpc>
              <a:spcAft>
                <a:spcPts val="600"/>
              </a:spcAft>
              <a:buFont typeface="Arial" panose="020B0604020202020204" pitchFamily="34" charset="0"/>
              <a:buChar char="•"/>
            </a:pPr>
            <a:r>
              <a:rPr lang="en-US" sz="1600" dirty="0"/>
              <a:t>What did the drafters of Articles 18 have in mind when they promulgated that women have a right to live in a healthy and sustainable environment?</a:t>
            </a:r>
          </a:p>
          <a:p>
            <a:pPr indent="-228600" algn="just">
              <a:lnSpc>
                <a:spcPct val="90000"/>
              </a:lnSpc>
              <a:spcAft>
                <a:spcPts val="600"/>
              </a:spcAft>
              <a:buFont typeface="Arial" panose="020B0604020202020204" pitchFamily="34" charset="0"/>
              <a:buChar char="•"/>
            </a:pPr>
            <a:endParaRPr lang="en-US" sz="1600" dirty="0"/>
          </a:p>
          <a:p>
            <a:pPr marL="285750" lvl="0" indent="-228600" algn="just">
              <a:lnSpc>
                <a:spcPct val="90000"/>
              </a:lnSpc>
              <a:spcAft>
                <a:spcPts val="600"/>
              </a:spcAft>
              <a:buFont typeface="Arial" panose="020B0604020202020204" pitchFamily="34" charset="0"/>
              <a:buChar char="•"/>
            </a:pPr>
            <a:r>
              <a:rPr lang="en-US" sz="1600" dirty="0"/>
              <a:t>Generally, the right provided refer to a safe, clean, conducive and viable environment that would serve the present and future generations.</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81332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893BA1-6E99-9789-5A1C-AF4E89F73524}"/>
            </a:ext>
          </a:extLst>
        </p:cNvPr>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17A170-1BA6-935E-8859-C637A095E5F9}"/>
              </a:ext>
            </a:extLst>
          </p:cNvPr>
          <p:cNvPicPr>
            <a:picLocks noChangeAspect="1"/>
          </p:cNvPicPr>
          <p:nvPr/>
        </p:nvPicPr>
        <p:blipFill>
          <a:blip r:embed="rId2"/>
          <a:srcRect t="3088" r="3" b="4508"/>
          <a:stretch>
            <a:fill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3" name="Picture 2">
            <a:extLst>
              <a:ext uri="{FF2B5EF4-FFF2-40B4-BE49-F238E27FC236}">
                <a16:creationId xmlns:a16="http://schemas.microsoft.com/office/drawing/2014/main" id="{1A8C9C55-AEB6-25A6-F451-EC78A726668F}"/>
              </a:ext>
            </a:extLst>
          </p:cNvPr>
          <p:cNvPicPr>
            <a:picLocks noChangeAspect="1"/>
          </p:cNvPicPr>
          <p:nvPr/>
        </p:nvPicPr>
        <p:blipFill>
          <a:blip r:embed="rId3">
            <a:extLst>
              <a:ext uri="{28A0092B-C50C-407E-A947-70E740481C1C}">
                <a14:useLocalDpi xmlns:a14="http://schemas.microsoft.com/office/drawing/2010/main" val="0"/>
              </a:ext>
            </a:extLst>
          </a:blip>
          <a:srcRect t="32818" r="-1" b="14937"/>
          <a:stretch>
            <a:fill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8">
            <a:extLst>
              <a:ext uri="{FF2B5EF4-FFF2-40B4-BE49-F238E27FC236}">
                <a16:creationId xmlns:a16="http://schemas.microsoft.com/office/drawing/2014/main" id="{108D69F5-14BA-EEEF-AFBA-8204C80B90DA}"/>
              </a:ext>
            </a:extLst>
          </p:cNvPr>
          <p:cNvPicPr>
            <a:picLocks noChangeAspect="1"/>
          </p:cNvPicPr>
          <p:nvPr/>
        </p:nvPicPr>
        <p:blipFill>
          <a:blip r:embed="rId4">
            <a:extLst>
              <a:ext uri="{28A0092B-C50C-407E-A947-70E740481C1C}">
                <a14:useLocalDpi xmlns:a14="http://schemas.microsoft.com/office/drawing/2010/main" val="0"/>
              </a:ext>
            </a:extLst>
          </a:blip>
          <a:srcRect l="20235" r="6464" b="1"/>
          <a:stretch>
            <a:fillRect/>
          </a:stretch>
        </p:blipFill>
        <p:spPr>
          <a:xfrm>
            <a:off x="5211081" y="3483864"/>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30" name="Freeform: Shape 129">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2" name="Freeform: Shape 131">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28782B01-FF68-DF53-B8B7-8361084E12CC}"/>
              </a:ext>
            </a:extLst>
          </p:cNvPr>
          <p:cNvSpPr txBox="1"/>
          <p:nvPr/>
        </p:nvSpPr>
        <p:spPr>
          <a:xfrm>
            <a:off x="481638" y="558093"/>
            <a:ext cx="4322781" cy="5300840"/>
          </a:xfrm>
          <a:prstGeom prst="rect">
            <a:avLst/>
          </a:prstGeom>
        </p:spPr>
        <p:txBody>
          <a:bodyPr vert="horz" lIns="91440" tIns="45720" rIns="91440" bIns="45720" rtlCol="0">
            <a:normAutofit fontScale="62500" lnSpcReduction="20000"/>
          </a:bodyPr>
          <a:lstStyle/>
          <a:p>
            <a:pPr marL="285750" lvl="0" indent="-228600" algn="just">
              <a:lnSpc>
                <a:spcPct val="90000"/>
              </a:lnSpc>
              <a:spcAft>
                <a:spcPts val="600"/>
              </a:spcAft>
              <a:buFont typeface="Arial" panose="020B0604020202020204" pitchFamily="34" charset="0"/>
              <a:buChar char="•"/>
            </a:pPr>
            <a:r>
              <a:rPr lang="en-US" sz="2600" dirty="0"/>
              <a:t>Of paramount, judges speak through their judgments.  Lack of water for instant would more negatively impact on women than men.  It is the women that must cook, clean, wash and bath the children. So, if a giant company use the river as a dumpsite, where litigation takes place, the judge is expected to lean in </a:t>
            </a:r>
            <a:r>
              <a:rPr lang="en-US" sz="2600" dirty="0" err="1"/>
              <a:t>favour</a:t>
            </a:r>
            <a:r>
              <a:rPr lang="en-US" sz="2600" dirty="0"/>
              <a:t> of protecting the river.    </a:t>
            </a:r>
          </a:p>
          <a:p>
            <a:pPr algn="just">
              <a:lnSpc>
                <a:spcPct val="90000"/>
              </a:lnSpc>
              <a:spcAft>
                <a:spcPts val="600"/>
              </a:spcAft>
            </a:pPr>
            <a:r>
              <a:rPr lang="en-US" sz="2600" dirty="0"/>
              <a:t> </a:t>
            </a:r>
          </a:p>
          <a:p>
            <a:pPr marL="285750" lvl="0" indent="-228600" algn="just">
              <a:lnSpc>
                <a:spcPct val="90000"/>
              </a:lnSpc>
              <a:spcAft>
                <a:spcPts val="600"/>
              </a:spcAft>
              <a:buFont typeface="Arial" panose="020B0604020202020204" pitchFamily="34" charset="0"/>
              <a:buChar char="•"/>
            </a:pPr>
            <a:r>
              <a:rPr lang="en-US" sz="2600" dirty="0"/>
              <a:t>Again, to provide another example, where there is massive felling of indigenous trees or deforestation, an informed decision must consider that women use such indigenous trees as medicine for children and for cooking as well.  Trees are also a good source of oxygen. A good judgment must consider and express an alternative to the use of wood for purposes of making fire. For instance, newspaper and other discarded forms of paper may be recycled. They are a good substitute for wood. Once recycled they can roast that beef.</a:t>
            </a:r>
          </a:p>
          <a:p>
            <a:pPr indent="-228600" algn="just">
              <a:lnSpc>
                <a:spcPct val="90000"/>
              </a:lnSpc>
              <a:spcAft>
                <a:spcPts val="600"/>
              </a:spcAft>
              <a:buFont typeface="Arial" panose="020B0604020202020204" pitchFamily="34" charset="0"/>
              <a:buChar char="•"/>
            </a:pPr>
            <a:endParaRPr lang="en-US" sz="2600" dirty="0"/>
          </a:p>
          <a:p>
            <a:pPr marL="285750" lvl="0" indent="-228600" algn="just">
              <a:lnSpc>
                <a:spcPct val="90000"/>
              </a:lnSpc>
              <a:spcAft>
                <a:spcPts val="600"/>
              </a:spcAft>
              <a:buFont typeface="Arial" panose="020B0604020202020204" pitchFamily="34" charset="0"/>
              <a:buChar char="•"/>
            </a:pPr>
            <a:r>
              <a:rPr lang="en-US" sz="2600" dirty="0"/>
              <a:t>There is an environment often taken for granted.  This is the court’s environment.  Its temperament is created by the nature of our legal system.  </a:t>
            </a:r>
          </a:p>
          <a:p>
            <a:pPr marL="285750"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185883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19CE1E-73F0-8275-448B-B396388B6120}"/>
            </a:ext>
          </a:extLst>
        </p:cNvPr>
        <p:cNvGrpSpPr/>
        <p:nvPr/>
      </p:nvGrpSpPr>
      <p:grpSpPr>
        <a:xfrm>
          <a:off x="0" y="0"/>
          <a:ext cx="0" cy="0"/>
          <a:chOff x="0" y="0"/>
          <a:chExt cx="0" cy="0"/>
        </a:xfrm>
      </p:grpSpPr>
      <p:sp>
        <p:nvSpPr>
          <p:cNvPr id="126" name="Rectangle 125">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234939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BA5E074-4670-D370-BEA1-DEB7969A121C}"/>
              </a:ext>
            </a:extLst>
          </p:cNvPr>
          <p:cNvPicPr>
            <a:picLocks noChangeAspect="1"/>
          </p:cNvPicPr>
          <p:nvPr/>
        </p:nvPicPr>
        <p:blipFill>
          <a:blip r:embed="rId2">
            <a:extLst>
              <a:ext uri="{28A0092B-C50C-407E-A947-70E740481C1C}">
                <a14:useLocalDpi xmlns:a14="http://schemas.microsoft.com/office/drawing/2010/main" val="0"/>
              </a:ext>
            </a:extLst>
          </a:blip>
          <a:srcRect l="25575" r="11801" b="-1"/>
          <a:stretch>
            <a:fillRect/>
          </a:stretch>
        </p:blipFill>
        <p:spPr>
          <a:xfrm>
            <a:off x="673688" y="3429000"/>
            <a:ext cx="5308012" cy="3009053"/>
          </a:xfrm>
          <a:prstGeom prst="rect">
            <a:avLst/>
          </a:prstGeom>
          <a:ln>
            <a:noFill/>
          </a:ln>
          <a:effectLst>
            <a:softEdge rad="112500"/>
          </a:effectLst>
        </p:spPr>
      </p:pic>
      <p:sp>
        <p:nvSpPr>
          <p:cNvPr id="59" name="TextBox 58">
            <a:extLst>
              <a:ext uri="{FF2B5EF4-FFF2-40B4-BE49-F238E27FC236}">
                <a16:creationId xmlns:a16="http://schemas.microsoft.com/office/drawing/2014/main" id="{5F34097A-C299-2CB6-234C-C9C71F71C0E0}"/>
              </a:ext>
            </a:extLst>
          </p:cNvPr>
          <p:cNvSpPr txBox="1"/>
          <p:nvPr/>
        </p:nvSpPr>
        <p:spPr>
          <a:xfrm>
            <a:off x="7306150" y="523249"/>
            <a:ext cx="4377850" cy="5565133"/>
          </a:xfrm>
          <a:prstGeom prst="rect">
            <a:avLst/>
          </a:prstGeom>
        </p:spPr>
        <p:txBody>
          <a:bodyPr vert="horz" lIns="91440" tIns="45720" rIns="91440" bIns="45720" rtlCol="0">
            <a:normAutofit lnSpcReduction="10000"/>
          </a:bodyPr>
          <a:lstStyle/>
          <a:p>
            <a:pPr marL="285750" lvl="0" indent="-228600" algn="just">
              <a:lnSpc>
                <a:spcPct val="90000"/>
              </a:lnSpc>
              <a:spcAft>
                <a:spcPts val="600"/>
              </a:spcAft>
              <a:buFont typeface="Arial" panose="020B0604020202020204" pitchFamily="34" charset="0"/>
              <a:buChar char="•"/>
            </a:pPr>
            <a:r>
              <a:rPr lang="en-US" sz="1600" dirty="0"/>
              <a:t>Most of our jurisdictions are under a legal system which is procedurally adversarial in nature.  Justice Leonora Van den Heever sitting in the Court of Appeal had to warn Counsel, “Cross examination does not mean examining the witness crossly.”   This is testimony that our courts tend to be unfriendly, frightening and intimidating which may cause palpitation, anxiety and other stress related health conditions.  These therefore create an unhealthy environment which is contrary to the spirit of Article 18 of the Protocol.   </a:t>
            </a:r>
            <a:br>
              <a:rPr lang="en-US" sz="1600" dirty="0"/>
            </a:br>
            <a:r>
              <a:rPr lang="en-US" sz="1600" dirty="0"/>
              <a:t> </a:t>
            </a:r>
          </a:p>
          <a:p>
            <a:pPr marL="285750" lvl="0" indent="-228600" algn="just">
              <a:lnSpc>
                <a:spcPct val="90000"/>
              </a:lnSpc>
              <a:spcAft>
                <a:spcPts val="600"/>
              </a:spcAft>
              <a:buFont typeface="Arial" panose="020B0604020202020204" pitchFamily="34" charset="0"/>
              <a:buChar char="•"/>
            </a:pPr>
            <a:r>
              <a:rPr lang="en-US" sz="1600" dirty="0"/>
              <a:t>How then do we align our adversarial system with Article 18?</a:t>
            </a:r>
          </a:p>
          <a:p>
            <a:pPr indent="-228600" algn="just">
              <a:lnSpc>
                <a:spcPct val="90000"/>
              </a:lnSpc>
              <a:spcAft>
                <a:spcPts val="600"/>
              </a:spcAft>
              <a:buFont typeface="Arial" panose="020B0604020202020204" pitchFamily="34" charset="0"/>
              <a:buChar char="•"/>
            </a:pPr>
            <a:endParaRPr lang="en-US" sz="1600" dirty="0"/>
          </a:p>
          <a:p>
            <a:pPr marL="285750" lvl="0" indent="-228600" algn="just">
              <a:lnSpc>
                <a:spcPct val="90000"/>
              </a:lnSpc>
              <a:spcAft>
                <a:spcPts val="600"/>
              </a:spcAft>
              <a:buFont typeface="Arial" panose="020B0604020202020204" pitchFamily="34" charset="0"/>
              <a:buChar char="•"/>
            </a:pPr>
            <a:r>
              <a:rPr lang="en-US" sz="1600" dirty="0"/>
              <a:t>As a short-term action, judges are expected to control the proceedings in their courts.  The use of aggressive words or phrases such as “You are a lie or that is pure or green lies,” should be substituted with “You are mistaken or that is incorrect.”  Harsh voices be toned down.  Long and winding cross-examinations be guided.  </a:t>
            </a:r>
          </a:p>
          <a:p>
            <a:pPr lvl="0" indent="-228600">
              <a:lnSpc>
                <a:spcPct val="90000"/>
              </a:lnSpc>
              <a:spcAft>
                <a:spcPts val="600"/>
              </a:spcAft>
              <a:buFont typeface="Arial" panose="020B0604020202020204" pitchFamily="34" charset="0"/>
              <a:buChar char="•"/>
            </a:pPr>
            <a:endParaRPr lang="en-US" sz="1100" dirty="0"/>
          </a:p>
        </p:txBody>
      </p:sp>
      <p:pic>
        <p:nvPicPr>
          <p:cNvPr id="5" name="Picture 4">
            <a:extLst>
              <a:ext uri="{FF2B5EF4-FFF2-40B4-BE49-F238E27FC236}">
                <a16:creationId xmlns:a16="http://schemas.microsoft.com/office/drawing/2014/main" id="{24B5388A-904F-53B5-0ABA-E2DCF0B7C060}"/>
              </a:ext>
            </a:extLst>
          </p:cNvPr>
          <p:cNvPicPr>
            <a:picLocks noChangeAspect="1"/>
          </p:cNvPicPr>
          <p:nvPr/>
        </p:nvPicPr>
        <p:blipFill>
          <a:blip r:embed="rId3"/>
          <a:stretch>
            <a:fillRect/>
          </a:stretch>
        </p:blipFill>
        <p:spPr>
          <a:xfrm>
            <a:off x="1938867" y="523249"/>
            <a:ext cx="3564465" cy="2788920"/>
          </a:xfrm>
          <a:prstGeom prst="rect">
            <a:avLst/>
          </a:prstGeom>
          <a:ln>
            <a:noFill/>
          </a:ln>
          <a:effectLst>
            <a:softEdge rad="112500"/>
          </a:effectLst>
        </p:spPr>
      </p:pic>
    </p:spTree>
    <p:extLst>
      <p:ext uri="{BB962C8B-B14F-4D97-AF65-F5344CB8AC3E}">
        <p14:creationId xmlns:p14="http://schemas.microsoft.com/office/powerpoint/2010/main" val="329295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42FF7-88E4-DB2A-57E0-AC5D360AA1EB}"/>
            </a:ext>
          </a:extLst>
        </p:cNvPr>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221DEF9E-F3B2-353C-361F-2E9AB1CBE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7085111-4402-F51E-366A-4EC4BB955530}"/>
              </a:ext>
            </a:extLst>
          </p:cNvPr>
          <p:cNvPicPr>
            <a:picLocks noChangeAspect="1"/>
          </p:cNvPicPr>
          <p:nvPr/>
        </p:nvPicPr>
        <p:blipFill>
          <a:blip r:embed="rId2">
            <a:extLst>
              <a:ext uri="{28A0092B-C50C-407E-A947-70E740481C1C}">
                <a14:useLocalDpi xmlns:a14="http://schemas.microsoft.com/office/drawing/2010/main" val="0"/>
              </a:ext>
            </a:extLst>
          </a:blip>
          <a:srcRect l="23364" t="6483" r="34674"/>
          <a:stretch>
            <a:fillRect/>
          </a:stretch>
        </p:blipFill>
        <p:spPr>
          <a:xfrm>
            <a:off x="4101779" y="10"/>
            <a:ext cx="8668512" cy="6857990"/>
          </a:xfrm>
          <a:prstGeom prst="rect">
            <a:avLst/>
          </a:prstGeom>
        </p:spPr>
      </p:pic>
      <p:sp>
        <p:nvSpPr>
          <p:cNvPr id="93" name="Rectangle 92">
            <a:extLst>
              <a:ext uri="{FF2B5EF4-FFF2-40B4-BE49-F238E27FC236}">
                <a16:creationId xmlns:a16="http://schemas.microsoft.com/office/drawing/2014/main" id="{40B31633-6F79-C7FD-4D3E-803B4ED2C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E401036-8EDA-A962-3A0A-10CD5D317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7" name="Rectangle 96">
            <a:extLst>
              <a:ext uri="{FF2B5EF4-FFF2-40B4-BE49-F238E27FC236}">
                <a16:creationId xmlns:a16="http://schemas.microsoft.com/office/drawing/2014/main" id="{62621779-6FAE-7B3C-1750-527520355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8C293864-5942-3858-3B6B-6E2A755CDA48}"/>
              </a:ext>
            </a:extLst>
          </p:cNvPr>
          <p:cNvSpPr txBox="1"/>
          <p:nvPr/>
        </p:nvSpPr>
        <p:spPr>
          <a:xfrm>
            <a:off x="424815" y="2520367"/>
            <a:ext cx="4639732" cy="3970318"/>
          </a:xfrm>
          <a:prstGeom prst="rect">
            <a:avLst/>
          </a:prstGeom>
          <a:noFill/>
        </p:spPr>
        <p:txBody>
          <a:bodyPr wrap="square" rtlCol="0">
            <a:spAutoFit/>
          </a:bodyPr>
          <a:lstStyle/>
          <a:p>
            <a:pPr marL="285750" lvl="0" indent="-285750" algn="just">
              <a:buFont typeface="Wingdings" panose="05000000000000000000" pitchFamily="2" charset="2"/>
              <a:buChar char="q"/>
            </a:pPr>
            <a:r>
              <a:rPr lang="en-GB" dirty="0"/>
              <a:t>In our respective jurisdictions, when we were faced with the plight of HIV/AIDS infection against children through sexual intercourse, we came out with what is referred to as Children’s Courts and the use of intermediaries.  Can we create a set-up that will be user friendly for women as well as a long- term action?  </a:t>
            </a:r>
            <a:endParaRPr lang="en-ZA" dirty="0"/>
          </a:p>
          <a:p>
            <a:pPr algn="just"/>
            <a:endParaRPr lang="en-ZA" dirty="0"/>
          </a:p>
          <a:p>
            <a:pPr marL="285750" lvl="0" indent="-285750" algn="just">
              <a:buFont typeface="Wingdings" panose="05000000000000000000" pitchFamily="2" charset="2"/>
              <a:buChar char="q"/>
            </a:pPr>
            <a:r>
              <a:rPr lang="en-GB" dirty="0"/>
              <a:t>Or adopt a much holistic approach by ensuring that matters commence at conciliation and mediation.  Litigation be the last resort.</a:t>
            </a:r>
            <a:endParaRPr lang="en-ZA" dirty="0"/>
          </a:p>
          <a:p>
            <a:pPr lvl="0"/>
            <a:endParaRPr lang="en-ZA" dirty="0"/>
          </a:p>
        </p:txBody>
      </p:sp>
    </p:spTree>
    <p:extLst>
      <p:ext uri="{BB962C8B-B14F-4D97-AF65-F5344CB8AC3E}">
        <p14:creationId xmlns:p14="http://schemas.microsoft.com/office/powerpoint/2010/main" val="358660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EA40C8-83F7-E310-F822-A30D4D7365D0}"/>
            </a:ext>
          </a:extLst>
        </p:cNvPr>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D9F53EFA-EE4F-429A-0C41-A1CA20623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FBFC8C8-E182-FF50-B74E-E86EF664BFCF}"/>
              </a:ext>
            </a:extLst>
          </p:cNvPr>
          <p:cNvPicPr>
            <a:picLocks noChangeAspect="1"/>
          </p:cNvPicPr>
          <p:nvPr/>
        </p:nvPicPr>
        <p:blipFill>
          <a:blip r:embed="rId2">
            <a:extLst>
              <a:ext uri="{28A0092B-C50C-407E-A947-70E740481C1C}">
                <a14:useLocalDpi xmlns:a14="http://schemas.microsoft.com/office/drawing/2010/main" val="0"/>
              </a:ext>
            </a:extLst>
          </a:blip>
          <a:srcRect l="23364" t="6483" r="34674"/>
          <a:stretch>
            <a:fillRect/>
          </a:stretch>
        </p:blipFill>
        <p:spPr>
          <a:xfrm>
            <a:off x="3822360" y="-16924"/>
            <a:ext cx="8668512" cy="6857990"/>
          </a:xfrm>
          <a:prstGeom prst="rect">
            <a:avLst/>
          </a:prstGeom>
        </p:spPr>
      </p:pic>
      <p:sp>
        <p:nvSpPr>
          <p:cNvPr id="93" name="Rectangle 92">
            <a:extLst>
              <a:ext uri="{FF2B5EF4-FFF2-40B4-BE49-F238E27FC236}">
                <a16:creationId xmlns:a16="http://schemas.microsoft.com/office/drawing/2014/main" id="{FBDE3669-FB15-5E36-4B14-5784C2247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8A2A365-1C4D-04E2-77E5-2400BDE32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7" name="Rectangle 96">
            <a:extLst>
              <a:ext uri="{FF2B5EF4-FFF2-40B4-BE49-F238E27FC236}">
                <a16:creationId xmlns:a16="http://schemas.microsoft.com/office/drawing/2014/main" id="{EC15A611-33F3-074F-52FB-2E987110E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16600AD-FF4C-C9A0-4F15-91BD2A24A2CF}"/>
              </a:ext>
            </a:extLst>
          </p:cNvPr>
          <p:cNvSpPr txBox="1"/>
          <p:nvPr/>
        </p:nvSpPr>
        <p:spPr>
          <a:xfrm>
            <a:off x="973455" y="2934709"/>
            <a:ext cx="2642692" cy="707886"/>
          </a:xfrm>
          <a:prstGeom prst="rect">
            <a:avLst/>
          </a:prstGeom>
          <a:noFill/>
        </p:spPr>
        <p:txBody>
          <a:bodyPr wrap="square">
            <a:spAutoFit/>
          </a:bodyPr>
          <a:lstStyle/>
          <a:p>
            <a:pPr marL="0" indent="0">
              <a:buNone/>
            </a:pPr>
            <a:r>
              <a:rPr lang="en-ZA" sz="4000" dirty="0"/>
              <a:t>Thank you</a:t>
            </a:r>
          </a:p>
        </p:txBody>
      </p:sp>
    </p:spTree>
    <p:extLst>
      <p:ext uri="{BB962C8B-B14F-4D97-AF65-F5344CB8AC3E}">
        <p14:creationId xmlns:p14="http://schemas.microsoft.com/office/powerpoint/2010/main" val="688485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759</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Octavia Theledi</dc:creator>
  <cp:lastModifiedBy>Malapo Molise</cp:lastModifiedBy>
  <cp:revision>12</cp:revision>
  <dcterms:created xsi:type="dcterms:W3CDTF">2026-04-22T06:51:43Z</dcterms:created>
  <dcterms:modified xsi:type="dcterms:W3CDTF">2026-04-22T13:07:36Z</dcterms:modified>
</cp:coreProperties>
</file>