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9864B-C4F0-4E16-8B4A-954361B8EA4F}" type="datetimeFigureOut">
              <a:rPr lang="en-US" smtClean="0"/>
              <a:t>6/27/17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974F1-9100-475C-B019-32A594372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84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974F1-9100-475C-B019-32A594372D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25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974F1-9100-475C-B019-32A594372D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58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974F1-9100-475C-B019-32A594372D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04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559B661-F9C2-4C4A-B5A4-FF937A47AA84}" type="datetimeFigureOut">
              <a:rPr lang="en-US" smtClean="0"/>
              <a:t>6/27/17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12BD4B6-5732-4552-8CE8-9B0EDB137F0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3673"/>
            <a:ext cx="7772400" cy="15309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100" dirty="0">
                <a:latin typeface="Times New Roman" pitchFamily="18" charset="0"/>
                <a:cs typeface="Times New Roman" pitchFamily="18" charset="0"/>
              </a:rPr>
            </a:br>
            <a:r>
              <a:rPr lang="en-GB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ROLE OF A JUDICIAL EDUCATOR / INSTRUCTOR IN ENVIRONMENTAL LAW</a:t>
            </a:r>
            <a:endParaRPr lang="en-US" sz="3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1"/>
            <a:ext cx="6400800" cy="2521526"/>
          </a:xfrm>
        </p:spPr>
        <p:txBody>
          <a:bodyPr>
            <a:normAutofit fontScale="70000" lnSpcReduction="20000"/>
          </a:bodyPr>
          <a:lstStyle/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r>
              <a:rPr lang="en-GB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JUSTICE DENNIS ADJEI</a:t>
            </a:r>
          </a:p>
          <a:p>
            <a:r>
              <a:rPr lang="en-GB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Justice of the Court of Appeal, Director of the Judicial Training Institute, Ghana)</a:t>
            </a: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26TH -28TH JUNE, 2017.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36877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900" dirty="0" smtClean="0"/>
              <a:t>Social factors to consider when imposing sentences on offenders:</a:t>
            </a:r>
          </a:p>
          <a:p>
            <a:pPr algn="just"/>
            <a:r>
              <a:rPr lang="en-US" sz="2900" dirty="0" smtClean="0"/>
              <a:t> upsurge of the offence</a:t>
            </a:r>
          </a:p>
          <a:p>
            <a:pPr algn="just"/>
            <a:r>
              <a:rPr lang="en-US" sz="2900" dirty="0"/>
              <a:t>c</a:t>
            </a:r>
            <a:r>
              <a:rPr lang="en-US" sz="2900" dirty="0" smtClean="0"/>
              <a:t>ountry's position on environmental crime</a:t>
            </a:r>
          </a:p>
          <a:p>
            <a:pPr algn="just"/>
            <a:r>
              <a:rPr lang="en-US" sz="2900" dirty="0"/>
              <a:t>i</a:t>
            </a:r>
            <a:r>
              <a:rPr lang="en-US" sz="2900" dirty="0" smtClean="0"/>
              <a:t>mpunity in which the crime was committed and</a:t>
            </a:r>
            <a:r>
              <a:rPr lang="en-US" sz="2900" dirty="0"/>
              <a:t> </a:t>
            </a:r>
            <a:endParaRPr lang="en-US" sz="2900" dirty="0" smtClean="0"/>
          </a:p>
          <a:p>
            <a:pPr algn="just"/>
            <a:r>
              <a:rPr lang="en-US" sz="2900" dirty="0" smtClean="0"/>
              <a:t>negative impact of the offence on the populace.</a:t>
            </a:r>
            <a:endParaRPr lang="en-US" sz="2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CONT.ADJUDICATING ENVIRONMENTAL CRIME.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46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THANK YOU</a:t>
            </a:r>
            <a:endParaRPr lang="en-US" sz="8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GB" sz="3100" dirty="0"/>
              <a:t>Environmental law </a:t>
            </a:r>
            <a:r>
              <a:rPr lang="en-GB" sz="3100" dirty="0" smtClean="0"/>
              <a:t>has </a:t>
            </a:r>
            <a:r>
              <a:rPr lang="en-GB" sz="3100" dirty="0"/>
              <a:t>become an indispensable discipline in adjudication</a:t>
            </a:r>
            <a:r>
              <a:rPr lang="en-GB" sz="31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3100" dirty="0" smtClean="0"/>
          </a:p>
          <a:p>
            <a:pPr algn="just">
              <a:lnSpc>
                <a:spcPct val="150000"/>
              </a:lnSpc>
            </a:pPr>
            <a:r>
              <a:rPr lang="en-GB" sz="3100" dirty="0" smtClean="0"/>
              <a:t>Judges role in determining Environmental Crime has become critical due it’s sensitive nature.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1"/>
            <a:ext cx="7408333" cy="207818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900" dirty="0" smtClean="0"/>
              <a:t>Use of poisonous substance in fishing .</a:t>
            </a:r>
          </a:p>
          <a:p>
            <a:pPr algn="just">
              <a:lnSpc>
                <a:spcPct val="200000"/>
              </a:lnSpc>
            </a:pPr>
            <a:r>
              <a:rPr lang="en-US" sz="2900" dirty="0" smtClean="0"/>
              <a:t>Improper disposal of radioactive substances into rivers or the sea.</a:t>
            </a:r>
          </a:p>
          <a:p>
            <a:pPr algn="just">
              <a:lnSpc>
                <a:spcPct val="200000"/>
              </a:lnSpc>
            </a:pPr>
            <a:r>
              <a:rPr lang="en-US" sz="2900" dirty="0" smtClean="0"/>
              <a:t>Adverse effects of some religious activities.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ENVIRONMENTAL CRIMES.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228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41148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US" sz="2900" dirty="0"/>
              <a:t>Conspiracy between foreigners and indigenes in illegal </a:t>
            </a:r>
            <a:r>
              <a:rPr lang="en-US" sz="2900" dirty="0" smtClean="0"/>
              <a:t>alluvial mining.</a:t>
            </a:r>
            <a:endParaRPr lang="en-US" sz="2900" dirty="0"/>
          </a:p>
          <a:p>
            <a:pPr algn="just">
              <a:lnSpc>
                <a:spcPct val="160000"/>
              </a:lnSpc>
            </a:pPr>
            <a:r>
              <a:rPr lang="en-US" sz="2900" dirty="0" smtClean="0"/>
              <a:t>Improper disposal of human excreta by foreigners during illegal alluvial mining in rivers.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81456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CONT. ENVIRONMENTAL CRIMES.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00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4419600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7300" dirty="0" smtClean="0"/>
              <a:t>Affected victims expect severest sentence meted out to suspects.</a:t>
            </a:r>
          </a:p>
          <a:p>
            <a:pPr algn="just">
              <a:lnSpc>
                <a:spcPct val="150000"/>
              </a:lnSpc>
            </a:pPr>
            <a:endParaRPr lang="en-US" sz="7300" dirty="0" smtClean="0"/>
          </a:p>
          <a:p>
            <a:pPr algn="just">
              <a:lnSpc>
                <a:spcPct val="160000"/>
              </a:lnSpc>
            </a:pPr>
            <a:r>
              <a:rPr lang="en-US" sz="7300" dirty="0" smtClean="0"/>
              <a:t>Institution of sensitive class actions due to the number of persons and injuries each has suffered from any environmental pollution.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EXPECTED PUNISHMENTS TO OFFENDERS.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900" dirty="0" smtClean="0"/>
              <a:t>In some jurisdictions, people may bring an action to terminate an environmental pollution without establishing locus </a:t>
            </a:r>
            <a:r>
              <a:rPr lang="en-US" sz="2900" dirty="0"/>
              <a:t>s</a:t>
            </a:r>
            <a:r>
              <a:rPr lang="en-US" sz="2900" dirty="0" smtClean="0"/>
              <a:t>tandi.</a:t>
            </a:r>
          </a:p>
          <a:p>
            <a:endParaRPr lang="en-US" sz="2900" dirty="0"/>
          </a:p>
          <a:p>
            <a:endParaRPr lang="en-US" sz="2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 EXPECTED PUNISHMENTS TO OFFENDERS.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7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36877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900" dirty="0" smtClean="0"/>
              <a:t>Should Judges treat environmental cases differently by virtue of its volatility? </a:t>
            </a:r>
          </a:p>
          <a:p>
            <a:pPr>
              <a:lnSpc>
                <a:spcPct val="150000"/>
              </a:lnSpc>
            </a:pPr>
            <a:r>
              <a:rPr lang="en-US" sz="2900" dirty="0" smtClean="0"/>
              <a:t>Judges should be reminded of their judicial oath when adjudicating no matter how volatile it may be.</a:t>
            </a:r>
            <a:endParaRPr lang="en-US" sz="2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ADJUDICATING ENVIRONMENTAL CASES.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327660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900" dirty="0" smtClean="0"/>
              <a:t>Judges should not be intimidated when exercising final Judicial power.</a:t>
            </a:r>
          </a:p>
          <a:p>
            <a:pPr algn="just">
              <a:lnSpc>
                <a:spcPct val="150000"/>
              </a:lnSpc>
            </a:pPr>
            <a:r>
              <a:rPr lang="en-US" sz="2900" dirty="0" smtClean="0"/>
              <a:t>Judges should not allow their judicial independence be interfered with as it can affect the potency of the Court. </a:t>
            </a:r>
            <a:endParaRPr lang="en-US" sz="2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 ADJUDICATING ENVIRONMENTAL CASES.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900" dirty="0" smtClean="0"/>
              <a:t>Judges must avoid external influence apart from considering social considerations in preserving his or her dignity. </a:t>
            </a:r>
          </a:p>
          <a:p>
            <a:pPr algn="just">
              <a:lnSpc>
                <a:spcPct val="150000"/>
              </a:lnSpc>
            </a:pPr>
            <a:r>
              <a:rPr lang="en-US" sz="2900" dirty="0" smtClean="0"/>
              <a:t>Judges to bear in mind social and economic factors when awarding damages.</a:t>
            </a:r>
            <a:endParaRPr lang="en-US" sz="2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 ADJUDICATING ENVIRONMENTAL CASES.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28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156</TotalTime>
  <Words>326</Words>
  <Application>Microsoft Macintosh PowerPoint</Application>
  <PresentationFormat>On-screen Show (4:3)</PresentationFormat>
  <Paragraphs>48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Candara</vt:lpstr>
      <vt:lpstr>Symbol</vt:lpstr>
      <vt:lpstr>Times New Roman</vt:lpstr>
      <vt:lpstr>Waveform</vt:lpstr>
      <vt:lpstr>              .  THE ROLE OF A JUDICIAL EDUCATOR / INSTRUCTOR IN ENVIRONMENTAL LAW</vt:lpstr>
      <vt:lpstr>ENVIRONMENTAL LAW</vt:lpstr>
      <vt:lpstr>ENVIRONMENTAL CRIMES.</vt:lpstr>
      <vt:lpstr>CONT. ENVIRONMENTAL CRIMES.</vt:lpstr>
      <vt:lpstr>EXPECTED PUNISHMENTS TO OFFENDERS.</vt:lpstr>
      <vt:lpstr>CONT. EXPECTED PUNISHMENTS TO OFFENDERS.</vt:lpstr>
      <vt:lpstr>ADJUDICATING ENVIRONMENTAL CASES.</vt:lpstr>
      <vt:lpstr>CONT. ADJUDICATING ENVIRONMENTAL CASES.</vt:lpstr>
      <vt:lpstr>CONT. ADJUDICATING ENVIRONMENTAL CASES.</vt:lpstr>
      <vt:lpstr>CONT.ADJUDICATING ENVIRONMENTAL CRIME.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Microsoft Office User</cp:lastModifiedBy>
  <cp:revision>92</cp:revision>
  <dcterms:created xsi:type="dcterms:W3CDTF">2017-06-23T12:45:53Z</dcterms:created>
  <dcterms:modified xsi:type="dcterms:W3CDTF">2017-06-27T07:11:19Z</dcterms:modified>
</cp:coreProperties>
</file>