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5" r:id="rId8"/>
    <p:sldId id="266" r:id="rId9"/>
    <p:sldId id="268" r:id="rId10"/>
    <p:sldId id="272" r:id="rId11"/>
    <p:sldId id="273" r:id="rId12"/>
    <p:sldId id="274" r:id="rId13"/>
    <p:sldId id="276" r:id="rId14"/>
    <p:sldId id="277" r:id="rId15"/>
    <p:sldId id="278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09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6/21/2017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6/21/2017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6/21/2017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6/21/2017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6/21/2017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81200" y="457200"/>
            <a:ext cx="5562600" cy="2101338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chemeClr val="tx1"/>
                </a:solidFill>
              </a:rPr>
              <a:t>Asian Perspective </a:t>
            </a:r>
            <a:br>
              <a:rPr lang="en-US" sz="4000" b="1" dirty="0">
                <a:solidFill>
                  <a:schemeClr val="tx1"/>
                </a:solidFill>
              </a:rPr>
            </a:br>
            <a:r>
              <a:rPr lang="en-US" sz="4000" b="1" dirty="0">
                <a:solidFill>
                  <a:schemeClr val="tx1"/>
                </a:solidFill>
              </a:rPr>
              <a:t>on </a:t>
            </a:r>
            <a:br>
              <a:rPr lang="en-US" sz="4000" b="1" dirty="0">
                <a:solidFill>
                  <a:schemeClr val="tx1"/>
                </a:solidFill>
              </a:rPr>
            </a:br>
            <a:r>
              <a:rPr lang="en-US" sz="4000" b="1" dirty="0">
                <a:solidFill>
                  <a:schemeClr val="tx1"/>
                </a:solidFill>
              </a:rPr>
              <a:t> Environmental Law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4267200" y="5257800"/>
            <a:ext cx="48768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b="1" dirty="0" smtClean="0">
                <a:solidFill>
                  <a:srgbClr val="7030A0"/>
                </a:solidFill>
              </a:rPr>
              <a:t>Binod Prasad Sharma</a:t>
            </a:r>
          </a:p>
          <a:p>
            <a:pPr algn="r"/>
            <a:r>
              <a:rPr lang="en-US" sz="2000" b="1" dirty="0" smtClean="0">
                <a:solidFill>
                  <a:srgbClr val="7030A0"/>
                </a:solidFill>
              </a:rPr>
              <a:t>Faculty/ Judge High Court</a:t>
            </a:r>
          </a:p>
          <a:p>
            <a:pPr algn="r"/>
            <a:r>
              <a:rPr lang="en-US" sz="2000" b="1" dirty="0" smtClean="0">
                <a:solidFill>
                  <a:srgbClr val="7030A0"/>
                </a:solidFill>
              </a:rPr>
              <a:t>National Judicial Academy, Nepal</a:t>
            </a:r>
            <a:endParaRPr lang="en-US" sz="2000" b="1" dirty="0">
              <a:solidFill>
                <a:srgbClr val="7030A0"/>
              </a:solidFill>
            </a:endParaRPr>
          </a:p>
        </p:txBody>
      </p:sp>
      <p:pic>
        <p:nvPicPr>
          <p:cNvPr id="1027" name="Picture 3" descr="C:\Users\Library\Desktop\th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14600" y="2917569"/>
            <a:ext cx="4419600" cy="180683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44562"/>
          </a:xfrm>
        </p:spPr>
        <p:txBody>
          <a:bodyPr>
            <a:normAutofit/>
          </a:bodyPr>
          <a:lstStyle/>
          <a:p>
            <a:r>
              <a:rPr lang="en-US" sz="4400" dirty="0"/>
              <a:t>Other Asian countries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219200"/>
            <a:ext cx="7498080" cy="54864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dirty="0" smtClean="0"/>
              <a:t>The Judiciaries of Other Asian countries have also played a critical role in environmental enforcement by enunciating principles of environmental law and facilitating the development of environmental </a:t>
            </a:r>
            <a:r>
              <a:rPr lang="en-US" dirty="0" smtClean="0"/>
              <a:t>jurisprudence.</a:t>
            </a:r>
          </a:p>
          <a:p>
            <a:pPr algn="just"/>
            <a:endParaRPr lang="en-US" sz="900" dirty="0" smtClean="0"/>
          </a:p>
          <a:p>
            <a:pPr algn="just"/>
            <a:r>
              <a:rPr lang="en-US" dirty="0" smtClean="0"/>
              <a:t>The </a:t>
            </a:r>
            <a:r>
              <a:rPr lang="en-US" dirty="0" smtClean="0"/>
              <a:t>Supreme Court of the </a:t>
            </a:r>
            <a:r>
              <a:rPr lang="en-US" b="1" dirty="0" smtClean="0"/>
              <a:t>Philippines </a:t>
            </a:r>
            <a:r>
              <a:rPr lang="en-US" dirty="0" smtClean="0"/>
              <a:t>is institutionally committed to the protection of the </a:t>
            </a:r>
            <a:r>
              <a:rPr lang="en-US" dirty="0" smtClean="0"/>
              <a:t>environment.</a:t>
            </a:r>
          </a:p>
          <a:p>
            <a:pPr algn="just"/>
            <a:endParaRPr lang="en-US" sz="900" dirty="0" smtClean="0"/>
          </a:p>
          <a:p>
            <a:pPr algn="just"/>
            <a:r>
              <a:rPr lang="en-US" dirty="0" smtClean="0"/>
              <a:t>It </a:t>
            </a:r>
            <a:r>
              <a:rPr lang="en-US" dirty="0" smtClean="0"/>
              <a:t>considered environmental protection to be a sacred duty, due to the right to a healthy environment of both present and future generations.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CHINA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/>
              <a:t>The Constitution of the </a:t>
            </a:r>
            <a:r>
              <a:rPr lang="en-US" b="1" dirty="0" smtClean="0"/>
              <a:t>People’s Republic of China</a:t>
            </a:r>
            <a:r>
              <a:rPr lang="en-US" dirty="0" smtClean="0"/>
              <a:t> recognizes the state’s responsibility to protect and improve the living and ecological environment, prevent and control pollution and other public hazards, and organize and encourage forest protection and afforestation. </a:t>
            </a:r>
            <a:endParaRPr lang="en-US" dirty="0" smtClean="0"/>
          </a:p>
          <a:p>
            <a:pPr algn="just"/>
            <a:endParaRPr lang="en-US" sz="900" dirty="0" smtClean="0"/>
          </a:p>
          <a:p>
            <a:pPr algn="just"/>
            <a:r>
              <a:rPr lang="en-US" dirty="0" smtClean="0"/>
              <a:t>The existing green courts have also resolved inland water pollution cases, the majority of which have been criminal cases.</a:t>
            </a:r>
          </a:p>
          <a:p>
            <a:pPr algn="just"/>
            <a:endParaRPr lang="en-US" dirty="0"/>
          </a:p>
        </p:txBody>
      </p:sp>
      <p:pic>
        <p:nvPicPr>
          <p:cNvPr id="25602" name="Picture 2" descr="C:\Users\Library\Desktop\chin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58288" y="0"/>
            <a:ext cx="1985712" cy="1295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435608" y="228600"/>
            <a:ext cx="7498080" cy="647700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US" sz="3500" b="1" dirty="0" smtClean="0"/>
              <a:t>Thailand </a:t>
            </a:r>
            <a:endParaRPr lang="en-US" sz="3500" b="1" dirty="0"/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dirty="0" smtClean="0"/>
              <a:t>Both </a:t>
            </a:r>
            <a:r>
              <a:rPr lang="en-US" dirty="0" smtClean="0"/>
              <a:t>the Supreme Court and the Court of </a:t>
            </a:r>
            <a:r>
              <a:rPr lang="en-US" dirty="0" smtClean="0"/>
              <a:t>Appeal have </a:t>
            </a:r>
            <a:r>
              <a:rPr lang="en-US" dirty="0" smtClean="0"/>
              <a:t>formally established environmental divisions: 1 at the Supreme Court level in 2005 and 10 at the appellate </a:t>
            </a:r>
            <a:r>
              <a:rPr lang="en-US" dirty="0" smtClean="0"/>
              <a:t>level.</a:t>
            </a:r>
          </a:p>
          <a:p>
            <a:pPr lvl="1" algn="just">
              <a:buFont typeface="Wingdings" panose="05000000000000000000" pitchFamily="2" charset="2"/>
              <a:buChar char="§"/>
            </a:pPr>
            <a:endParaRPr lang="en-US" sz="600" dirty="0" smtClean="0"/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dirty="0" smtClean="0"/>
              <a:t>The </a:t>
            </a:r>
            <a:r>
              <a:rPr lang="en-US" dirty="0" smtClean="0"/>
              <a:t>jurisdiction of the green benches covers civil and criminal cases that may arise from various natural resources and pollution laws. </a:t>
            </a:r>
            <a:endParaRPr lang="en-US" dirty="0"/>
          </a:p>
          <a:p>
            <a:pPr marL="402336" lvl="1" indent="0" algn="just">
              <a:buNone/>
            </a:pPr>
            <a:endParaRPr lang="en-US" sz="1200" dirty="0" smtClean="0"/>
          </a:p>
          <a:p>
            <a:pPr algn="just"/>
            <a:r>
              <a:rPr lang="en-US" sz="3500" b="1" dirty="0" smtClean="0"/>
              <a:t>Indonesia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dirty="0" smtClean="0"/>
              <a:t>E</a:t>
            </a:r>
            <a:r>
              <a:rPr lang="en-US" dirty="0" smtClean="0"/>
              <a:t>nvironmental </a:t>
            </a:r>
            <a:r>
              <a:rPr lang="en-US" dirty="0"/>
              <a:t>disputes under the Law Enforcement Act of 2009 could take three paths: administrative, criminal, or civil </a:t>
            </a:r>
            <a:r>
              <a:rPr lang="en-US" dirty="0" smtClean="0"/>
              <a:t>enforcement.</a:t>
            </a:r>
          </a:p>
          <a:p>
            <a:pPr lvl="1" algn="just">
              <a:buFont typeface="Wingdings" panose="05000000000000000000" pitchFamily="2" charset="2"/>
              <a:buChar char="§"/>
            </a:pPr>
            <a:endParaRPr lang="en-US" sz="600" dirty="0" smtClean="0"/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dirty="0" smtClean="0"/>
              <a:t>Access </a:t>
            </a:r>
            <a:r>
              <a:rPr lang="en-US" dirty="0"/>
              <a:t>to information and public participation, considered pillars of environmental governance, have been realized in the promulgation of a freedom of information law and freedom of the press acts which would enable civil society to participate more effectively in environmental governance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685800"/>
            <a:ext cx="7498080" cy="5562600"/>
          </a:xfrm>
        </p:spPr>
        <p:txBody>
          <a:bodyPr>
            <a:normAutofit/>
          </a:bodyPr>
          <a:lstStyle/>
          <a:p>
            <a:pPr algn="just"/>
            <a:r>
              <a:rPr lang="en-US" sz="3000" b="1" dirty="0" smtClean="0"/>
              <a:t>Japan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dirty="0" smtClean="0"/>
              <a:t>Some </a:t>
            </a:r>
            <a:r>
              <a:rPr lang="en-US" dirty="0" smtClean="0"/>
              <a:t>cases has been taken as a breakthroughs in </a:t>
            </a:r>
            <a:r>
              <a:rPr lang="en-US" dirty="0" smtClean="0"/>
              <a:t>environmental litigation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dirty="0" smtClean="0"/>
              <a:t>The </a:t>
            </a:r>
            <a:r>
              <a:rPr lang="en-US" dirty="0" smtClean="0"/>
              <a:t>most popular one involves what has been collectively called the four great pollution lawsuits: </a:t>
            </a:r>
            <a:endParaRPr lang="en-US" dirty="0" smtClean="0"/>
          </a:p>
          <a:p>
            <a:pPr marL="1172718" lvl="2" indent="-514350" algn="just">
              <a:buFont typeface="+mj-lt"/>
              <a:buAutoNum type="romanLcPeriod"/>
            </a:pPr>
            <a:r>
              <a:rPr lang="en-US" dirty="0" err="1" smtClean="0"/>
              <a:t>Minamata</a:t>
            </a:r>
            <a:r>
              <a:rPr lang="en-US" dirty="0" smtClean="0"/>
              <a:t> Disease</a:t>
            </a:r>
          </a:p>
          <a:p>
            <a:pPr marL="1172718" lvl="2" indent="-514350" algn="just">
              <a:buFont typeface="+mj-lt"/>
              <a:buAutoNum type="romanLcPeriod"/>
            </a:pPr>
            <a:r>
              <a:rPr lang="en-US" dirty="0" smtClean="0"/>
              <a:t>Niigata-</a:t>
            </a:r>
            <a:r>
              <a:rPr lang="en-US" dirty="0" err="1" smtClean="0"/>
              <a:t>Minamata</a:t>
            </a:r>
            <a:r>
              <a:rPr lang="en-US" dirty="0" smtClean="0"/>
              <a:t> </a:t>
            </a:r>
            <a:r>
              <a:rPr lang="en-US" dirty="0" smtClean="0"/>
              <a:t>Disease (involving organic-mercury poisoning), </a:t>
            </a:r>
            <a:endParaRPr lang="en-US" dirty="0" smtClean="0"/>
          </a:p>
          <a:p>
            <a:pPr marL="1172718" lvl="2" indent="-514350" algn="just">
              <a:buFont typeface="+mj-lt"/>
              <a:buAutoNum type="romanLcPeriod"/>
            </a:pPr>
            <a:r>
              <a:rPr lang="en-US" dirty="0" err="1" smtClean="0"/>
              <a:t>Itai-Itai</a:t>
            </a:r>
            <a:r>
              <a:rPr lang="en-US" dirty="0" smtClean="0"/>
              <a:t> </a:t>
            </a:r>
            <a:r>
              <a:rPr lang="en-US" dirty="0" smtClean="0"/>
              <a:t>Disease (cadmium poisoning), and </a:t>
            </a:r>
            <a:endParaRPr lang="en-US" dirty="0" smtClean="0"/>
          </a:p>
          <a:p>
            <a:pPr marL="1172718" lvl="2" indent="-514350" algn="just">
              <a:buFont typeface="+mj-lt"/>
              <a:buAutoNum type="romanLcPeriod"/>
            </a:pPr>
            <a:r>
              <a:rPr lang="en-US" dirty="0" smtClean="0"/>
              <a:t>Yokkaichi </a:t>
            </a:r>
            <a:r>
              <a:rPr lang="en-US" dirty="0" smtClean="0"/>
              <a:t>Asthma (air pollution).</a:t>
            </a:r>
          </a:p>
          <a:p>
            <a:pPr marL="653796" indent="-571500" algn="just">
              <a:buFont typeface="+mj-lt"/>
              <a:buAutoNum type="romanLcPeriod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685800"/>
            <a:ext cx="7498080" cy="57912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b="1" dirty="0" smtClean="0"/>
              <a:t>The</a:t>
            </a:r>
            <a:r>
              <a:rPr lang="en-US" dirty="0" smtClean="0"/>
              <a:t> </a:t>
            </a:r>
            <a:r>
              <a:rPr lang="en-US" b="1" dirty="0"/>
              <a:t>Republic of </a:t>
            </a:r>
            <a:r>
              <a:rPr lang="en-US" b="1" dirty="0" smtClean="0"/>
              <a:t>Korea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dirty="0" smtClean="0"/>
              <a:t>The </a:t>
            </a:r>
            <a:r>
              <a:rPr lang="en-US" dirty="0" smtClean="0"/>
              <a:t>Constitution </a:t>
            </a:r>
            <a:r>
              <a:rPr lang="en-US" dirty="0" smtClean="0"/>
              <a:t>of 1980 </a:t>
            </a:r>
            <a:r>
              <a:rPr lang="en-US" dirty="0" smtClean="0"/>
              <a:t>provided a right to a healthy and clean </a:t>
            </a:r>
            <a:r>
              <a:rPr lang="en-US" dirty="0" smtClean="0"/>
              <a:t>environment.</a:t>
            </a:r>
          </a:p>
          <a:p>
            <a:pPr lvl="1" algn="just">
              <a:buFont typeface="Wingdings" panose="05000000000000000000" pitchFamily="2" charset="2"/>
              <a:buChar char="§"/>
            </a:pPr>
            <a:endParaRPr lang="en-US" sz="600" dirty="0" smtClean="0"/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dirty="0" smtClean="0"/>
              <a:t>This </a:t>
            </a:r>
            <a:r>
              <a:rPr lang="en-US" dirty="0" smtClean="0"/>
              <a:t>right was amended and clarified in the 1987 Constitution which provides that all citizens have a right to a healthy and pleasant environment and the </a:t>
            </a:r>
            <a:r>
              <a:rPr lang="en-US" dirty="0" smtClean="0"/>
              <a:t>“</a:t>
            </a:r>
            <a:r>
              <a:rPr lang="en-US" dirty="0" smtClean="0"/>
              <a:t>substance </a:t>
            </a:r>
            <a:r>
              <a:rPr lang="en-US" dirty="0" smtClean="0"/>
              <a:t>of such right shall be determined by statutes</a:t>
            </a:r>
            <a:r>
              <a:rPr lang="en-US" dirty="0" smtClean="0"/>
              <a:t>.”</a:t>
            </a:r>
          </a:p>
          <a:p>
            <a:pPr lvl="1" algn="just">
              <a:buFont typeface="Wingdings" panose="05000000000000000000" pitchFamily="2" charset="2"/>
              <a:buChar char="§"/>
            </a:pPr>
            <a:endParaRPr lang="en-US" sz="1100" dirty="0" smtClean="0"/>
          </a:p>
          <a:p>
            <a:pPr algn="just"/>
            <a:r>
              <a:rPr lang="en-US" b="1" dirty="0" smtClean="0"/>
              <a:t>Malaysia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dirty="0" smtClean="0"/>
              <a:t>Environmental </a:t>
            </a:r>
            <a:r>
              <a:rPr lang="en-US" dirty="0" smtClean="0"/>
              <a:t>jurisprudence is </a:t>
            </a:r>
            <a:r>
              <a:rPr lang="en-US" dirty="0" smtClean="0"/>
              <a:t>emergent.</a:t>
            </a:r>
          </a:p>
          <a:p>
            <a:pPr lvl="1" algn="just">
              <a:buFont typeface="Wingdings" panose="05000000000000000000" pitchFamily="2" charset="2"/>
              <a:buChar char="§"/>
            </a:pPr>
            <a:endParaRPr lang="en-US" sz="600" dirty="0" smtClean="0"/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dirty="0" smtClean="0"/>
              <a:t>Court </a:t>
            </a:r>
            <a:r>
              <a:rPr lang="en-US" dirty="0" smtClean="0"/>
              <a:t>decisions have ruled that only persons who can demonstrate sufficient connection with or </a:t>
            </a:r>
            <a:r>
              <a:rPr lang="en-US" dirty="0"/>
              <a:t>interest in the subject matter in dispute can seek judicial remedy.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400" y="1632994"/>
            <a:ext cx="5715000" cy="3472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1021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92162"/>
          </a:xfrm>
        </p:spPr>
        <p:txBody>
          <a:bodyPr/>
          <a:lstStyle/>
          <a:p>
            <a:pPr algn="ctr"/>
            <a:r>
              <a:rPr lang="en-US" dirty="0" smtClean="0"/>
              <a:t>Background</a:t>
            </a:r>
            <a:endParaRPr lang="ne-NP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066800"/>
            <a:ext cx="7498080" cy="51816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/>
              <a:t>The role of the legal system to ensure environmental justice is only effective if it is universally accessible. </a:t>
            </a:r>
          </a:p>
          <a:p>
            <a:pPr algn="just"/>
            <a:r>
              <a:rPr lang="en-US" dirty="0" smtClean="0"/>
              <a:t>The judiciary is also a crucial partner in promoting environmental governance, upholding the rule of law and in ensuring a fair balance between environmental, social and developmental consideration through its judgments and declarations. </a:t>
            </a:r>
          </a:p>
          <a:p>
            <a:pPr algn="just"/>
            <a:r>
              <a:rPr lang="en-US" dirty="0" smtClean="0"/>
              <a:t>Judges need to have the knowledge and tools available to pursue such noble objectives.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762000"/>
            <a:ext cx="7498080" cy="5562600"/>
          </a:xfrm>
        </p:spPr>
        <p:txBody>
          <a:bodyPr>
            <a:normAutofit/>
          </a:bodyPr>
          <a:lstStyle/>
          <a:p>
            <a:pPr algn="just"/>
            <a:r>
              <a:rPr lang="en-US" sz="3000" dirty="0" smtClean="0"/>
              <a:t>In Asia, many higher judiciaries have interpreted as per their respective constitutions to afford a right to a healthy environment, whether or not this is expressed. </a:t>
            </a:r>
            <a:endParaRPr lang="en-US" sz="3000" dirty="0" smtClean="0"/>
          </a:p>
          <a:p>
            <a:pPr algn="just"/>
            <a:endParaRPr lang="en-US" sz="1000" dirty="0" smtClean="0"/>
          </a:p>
          <a:p>
            <a:pPr algn="just"/>
            <a:r>
              <a:rPr lang="en-US" sz="3000" dirty="0" smtClean="0"/>
              <a:t>Similarly, landmark decisions have introduced the principles of international environmental law from the Stockholm to Rio </a:t>
            </a:r>
            <a:r>
              <a:rPr lang="en-US" sz="3000" dirty="0" smtClean="0"/>
              <a:t>Declarations</a:t>
            </a:r>
            <a:r>
              <a:rPr lang="en-US" sz="3000" dirty="0" smtClean="0"/>
              <a:t>.</a:t>
            </a:r>
          </a:p>
          <a:p>
            <a:pPr algn="just"/>
            <a:endParaRPr lang="en-US" sz="1000" dirty="0" smtClean="0"/>
          </a:p>
          <a:p>
            <a:pPr algn="just"/>
            <a:r>
              <a:rPr lang="en-US" sz="3000" dirty="0"/>
              <a:t>South Asia region has created a new “environmental jurisprudence.’’</a:t>
            </a:r>
            <a:endParaRPr lang="en-US" sz="3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609600"/>
            <a:ext cx="7498080" cy="5791200"/>
          </a:xfrm>
        </p:spPr>
        <p:txBody>
          <a:bodyPr>
            <a:normAutofit/>
          </a:bodyPr>
          <a:lstStyle/>
          <a:p>
            <a:pPr algn="just"/>
            <a:r>
              <a:rPr lang="en-US" sz="3000" dirty="0" smtClean="0"/>
              <a:t>The </a:t>
            </a:r>
            <a:r>
              <a:rPr lang="en-US" sz="3000" dirty="0" smtClean="0"/>
              <a:t>Judiciary in South Asian region has played a very important role in environmental protection and has applied the principles of sustainable development while deciding the cases. </a:t>
            </a:r>
            <a:endParaRPr lang="en-US" sz="3000" dirty="0" smtClean="0"/>
          </a:p>
          <a:p>
            <a:pPr algn="just"/>
            <a:endParaRPr lang="en-US" sz="1000" dirty="0" smtClean="0"/>
          </a:p>
          <a:p>
            <a:pPr algn="just"/>
            <a:r>
              <a:rPr lang="en-US" sz="3000" dirty="0" smtClean="0"/>
              <a:t>In this region specially the judiciary of India, Bangladesh, Pakistan, Sri Lanka and Nepal has played a significant role in protecting individual rights and the public interest across a range of disciplines, including environmental protection.  </a:t>
            </a:r>
            <a:endParaRPr lang="en-US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INDIA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0292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dirty="0" smtClean="0"/>
              <a:t>As a court of general jurisdiction, it has proactively interpreted the constitution’s guarantee of a right to life, as including a right to a wholesome and pollution-free environment, deciding many environmental cases with unique and novel judicial innovations</a:t>
            </a:r>
            <a:r>
              <a:rPr lang="en-US" dirty="0" smtClean="0"/>
              <a:t>.</a:t>
            </a:r>
          </a:p>
          <a:p>
            <a:pPr algn="just"/>
            <a:endParaRPr lang="en-US" sz="1100" dirty="0" smtClean="0"/>
          </a:p>
          <a:p>
            <a:pPr algn="just"/>
            <a:r>
              <a:rPr lang="en-US" dirty="0" smtClean="0"/>
              <a:t>It </a:t>
            </a:r>
            <a:r>
              <a:rPr lang="en-US" dirty="0"/>
              <a:t>has integrated international environmental law principles in its decisions, including the precautionary principle, polluter pays principle, and “inter-generational equity” principle. </a:t>
            </a:r>
            <a:r>
              <a:rPr lang="en-US" dirty="0" smtClean="0"/>
              <a:t> </a:t>
            </a:r>
          </a:p>
        </p:txBody>
      </p:sp>
      <p:pic>
        <p:nvPicPr>
          <p:cNvPr id="4" name="Picture 2" descr="C:\Users\Library\Desktop\th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39000" y="76200"/>
            <a:ext cx="1905000" cy="1219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28600"/>
            <a:ext cx="7498080" cy="1143000"/>
          </a:xfrm>
        </p:spPr>
        <p:txBody>
          <a:bodyPr>
            <a:normAutofit/>
          </a:bodyPr>
          <a:lstStyle/>
          <a:p>
            <a:r>
              <a:rPr lang="en-US" sz="4400" dirty="0" smtClean="0"/>
              <a:t>PAKISTAN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600200"/>
            <a:ext cx="7498080" cy="5029200"/>
          </a:xfrm>
        </p:spPr>
        <p:txBody>
          <a:bodyPr>
            <a:normAutofit/>
          </a:bodyPr>
          <a:lstStyle/>
          <a:p>
            <a:pPr algn="just"/>
            <a:r>
              <a:rPr lang="en-US" sz="3000" dirty="0" smtClean="0"/>
              <a:t>As in other neighboring South Asian countries, environmental jurisprudence in Pakistan has been progressive. </a:t>
            </a:r>
            <a:endParaRPr lang="en-US" sz="3000" dirty="0" smtClean="0"/>
          </a:p>
          <a:p>
            <a:pPr algn="just"/>
            <a:endParaRPr lang="en-US" sz="3000" dirty="0" smtClean="0"/>
          </a:p>
          <a:p>
            <a:pPr algn="just"/>
            <a:r>
              <a:rPr lang="en-US" sz="3000" dirty="0" smtClean="0"/>
              <a:t>Supreme Court, initiated by taking action and </a:t>
            </a:r>
            <a:r>
              <a:rPr lang="en-US" sz="3000" dirty="0" err="1" smtClean="0"/>
              <a:t>suo</a:t>
            </a:r>
            <a:r>
              <a:rPr lang="en-US" sz="3000" dirty="0" smtClean="0"/>
              <a:t> </a:t>
            </a:r>
            <a:r>
              <a:rPr lang="en-US" sz="3000" dirty="0" err="1" smtClean="0"/>
              <a:t>moto</a:t>
            </a:r>
            <a:r>
              <a:rPr lang="en-US" sz="3000" dirty="0" smtClean="0"/>
              <a:t>; thus, case law emerged with innovative concepts being imported from international jurisprudence </a:t>
            </a:r>
            <a:r>
              <a:rPr lang="en-US" sz="3000" dirty="0" smtClean="0"/>
              <a:t>.</a:t>
            </a:r>
            <a:endParaRPr lang="en-US" sz="3000" i="1" dirty="0" smtClean="0"/>
          </a:p>
        </p:txBody>
      </p:sp>
      <p:pic>
        <p:nvPicPr>
          <p:cNvPr id="19458" name="Picture 2" descr="C:\Users\Library\Desktop\pakista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39000" y="0"/>
            <a:ext cx="1905000" cy="1371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00025"/>
            <a:ext cx="7193280" cy="1143000"/>
          </a:xfrm>
        </p:spPr>
        <p:txBody>
          <a:bodyPr>
            <a:normAutofit/>
          </a:bodyPr>
          <a:lstStyle/>
          <a:p>
            <a:r>
              <a:rPr lang="en-US" sz="4400" dirty="0" smtClean="0"/>
              <a:t>BANGLADESH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219200"/>
            <a:ext cx="7638288" cy="5486400"/>
          </a:xfrm>
        </p:spPr>
        <p:txBody>
          <a:bodyPr>
            <a:noAutofit/>
          </a:bodyPr>
          <a:lstStyle/>
          <a:p>
            <a:pPr algn="just"/>
            <a:r>
              <a:rPr lang="en-US" sz="3000" dirty="0" smtClean="0"/>
              <a:t>Courts </a:t>
            </a:r>
            <a:r>
              <a:rPr lang="en-US" sz="3000" dirty="0" smtClean="0"/>
              <a:t>have interpreted the right to life under the constitution to include the right to </a:t>
            </a:r>
            <a:r>
              <a:rPr lang="en-US" sz="3000" dirty="0" smtClean="0"/>
              <a:t>“protection </a:t>
            </a:r>
            <a:r>
              <a:rPr lang="en-US" sz="3000" dirty="0" smtClean="0"/>
              <a:t>and preservation of the ecology and right to have a pollution-free environment</a:t>
            </a:r>
            <a:r>
              <a:rPr lang="en-US" sz="3000" dirty="0" smtClean="0"/>
              <a:t>.”</a:t>
            </a:r>
          </a:p>
          <a:p>
            <a:pPr algn="just"/>
            <a:endParaRPr lang="en-US" sz="1000" dirty="0" smtClean="0"/>
          </a:p>
          <a:p>
            <a:pPr algn="just"/>
            <a:r>
              <a:rPr lang="en-US" sz="3000" dirty="0" smtClean="0"/>
              <a:t>It </a:t>
            </a:r>
            <a:r>
              <a:rPr lang="en-US" sz="3000" dirty="0" smtClean="0"/>
              <a:t>has liberalized standing rules and also given decisions that incorporate the international environmental law principles of sustainable development, polluter pays, and precautionary principle, within its jurisprudence. </a:t>
            </a:r>
            <a:endParaRPr lang="en-US" sz="3000" dirty="0"/>
          </a:p>
        </p:txBody>
      </p:sp>
      <p:pic>
        <p:nvPicPr>
          <p:cNvPr id="20482" name="Picture 2" descr="C:\Users\Library\Desktop\bangladesh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15200" y="0"/>
            <a:ext cx="1828800" cy="1219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SRI </a:t>
            </a:r>
            <a:r>
              <a:rPr lang="en-US" sz="4400" dirty="0" smtClean="0"/>
              <a:t>LANKA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029200"/>
          </a:xfrm>
        </p:spPr>
        <p:txBody>
          <a:bodyPr>
            <a:normAutofit/>
          </a:bodyPr>
          <a:lstStyle/>
          <a:p>
            <a:pPr algn="just"/>
            <a:r>
              <a:rPr lang="en-US" sz="3000" dirty="0" smtClean="0"/>
              <a:t>In the </a:t>
            </a:r>
            <a:r>
              <a:rPr lang="en-US" sz="3000" i="1" dirty="0" smtClean="0"/>
              <a:t>Environmental Foundation Limited and Others vs. the Attorney-General and Others,</a:t>
            </a:r>
            <a:r>
              <a:rPr lang="en-US" sz="3000" dirty="0" smtClean="0"/>
              <a:t> Court passed various orders regarding regulation and maintain pollution  free to concerned authorities.</a:t>
            </a:r>
          </a:p>
          <a:p>
            <a:pPr algn="just"/>
            <a:endParaRPr lang="en-US" sz="1000" dirty="0" smtClean="0"/>
          </a:p>
          <a:p>
            <a:pPr algn="just"/>
            <a:r>
              <a:rPr lang="en-US" sz="3000" dirty="0" smtClean="0"/>
              <a:t>Another important case, </a:t>
            </a:r>
            <a:r>
              <a:rPr lang="en-US" sz="3000" i="1" dirty="0" smtClean="0"/>
              <a:t>S.C. Amara Singh and three Others v. the Attorney General and three Others</a:t>
            </a:r>
            <a:r>
              <a:rPr lang="en-US" sz="3000" dirty="0" smtClean="0"/>
              <a:t>, Supreme Court of Sri Lanka observed the process of EIA and passed orders to regulate EIA process.</a:t>
            </a:r>
            <a:endParaRPr lang="en-US" sz="3000" dirty="0" smtClean="0"/>
          </a:p>
        </p:txBody>
      </p:sp>
      <p:pic>
        <p:nvPicPr>
          <p:cNvPr id="21506" name="Picture 2" descr="C:\Users\Library\Desktop\flag-of-sri-lank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1400" y="0"/>
            <a:ext cx="1752600" cy="1447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72271"/>
          </a:xfrm>
        </p:spPr>
        <p:txBody>
          <a:bodyPr>
            <a:normAutofit/>
          </a:bodyPr>
          <a:lstStyle/>
          <a:p>
            <a:r>
              <a:rPr lang="en-US" sz="4400" dirty="0" smtClean="0"/>
              <a:t>NEPAL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143001"/>
            <a:ext cx="7498080" cy="5410200"/>
          </a:xfrm>
        </p:spPr>
        <p:txBody>
          <a:bodyPr>
            <a:noAutofit/>
          </a:bodyPr>
          <a:lstStyle/>
          <a:p>
            <a:pPr algn="just"/>
            <a:r>
              <a:rPr lang="en-US" sz="2700" dirty="0" smtClean="0"/>
              <a:t>The Supreme Court of Nepal has been entertaining environment related cases under its extra-ordinary jurisdiction, more specially, on the ground of “Public Interest </a:t>
            </a:r>
            <a:r>
              <a:rPr lang="en-US" sz="2700" dirty="0" smtClean="0"/>
              <a:t>Litigation (PIL)” </a:t>
            </a:r>
            <a:r>
              <a:rPr lang="en-US" sz="2700" dirty="0" smtClean="0"/>
              <a:t>under Article 133 of the constitution of Nepal (2015). </a:t>
            </a:r>
            <a:endParaRPr lang="en-US" sz="2700" dirty="0" smtClean="0"/>
          </a:p>
          <a:p>
            <a:pPr algn="just"/>
            <a:endParaRPr lang="en-US" sz="500" dirty="0" smtClean="0"/>
          </a:p>
          <a:p>
            <a:pPr algn="just"/>
            <a:r>
              <a:rPr lang="en-US" sz="2700" dirty="0" smtClean="0"/>
              <a:t>There </a:t>
            </a:r>
            <a:r>
              <a:rPr lang="en-US" sz="2700" dirty="0" smtClean="0"/>
              <a:t>are no other effective legal measures of adjudication so far as the issues involving the question of the environment are concerned. </a:t>
            </a:r>
            <a:endParaRPr lang="en-US" sz="2700" dirty="0" smtClean="0"/>
          </a:p>
          <a:p>
            <a:pPr algn="just"/>
            <a:endParaRPr lang="en-US" sz="500" dirty="0" smtClean="0"/>
          </a:p>
          <a:p>
            <a:pPr algn="just"/>
            <a:r>
              <a:rPr lang="en-US" sz="2700" dirty="0" smtClean="0"/>
              <a:t>In recent times, there are some leading environmental cases in which the Supreme Court of Nepal has invoked its extra-ordinary jurisdiction on the ground of </a:t>
            </a:r>
            <a:r>
              <a:rPr lang="en-US" sz="2700" dirty="0" smtClean="0"/>
              <a:t>PIL.</a:t>
            </a:r>
            <a:endParaRPr lang="en-US" sz="2700" dirty="0" smtClean="0"/>
          </a:p>
        </p:txBody>
      </p:sp>
      <p:pic>
        <p:nvPicPr>
          <p:cNvPr id="5" name="Picture 4" descr="C:\Users\Library\Desktop\nepa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46998" y="0"/>
            <a:ext cx="1397001" cy="11430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234</TotalTime>
  <Words>940</Words>
  <Application>Microsoft Office PowerPoint</Application>
  <PresentationFormat>On-screen Show (4:3)</PresentationFormat>
  <Paragraphs>73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Gill Sans MT</vt:lpstr>
      <vt:lpstr>Mangal</vt:lpstr>
      <vt:lpstr>Verdana</vt:lpstr>
      <vt:lpstr>Wingdings</vt:lpstr>
      <vt:lpstr>Wingdings 2</vt:lpstr>
      <vt:lpstr>Solstice</vt:lpstr>
      <vt:lpstr>Asian Perspective  on   Environmental Law</vt:lpstr>
      <vt:lpstr>Background</vt:lpstr>
      <vt:lpstr>PowerPoint Presentation</vt:lpstr>
      <vt:lpstr>PowerPoint Presentation</vt:lpstr>
      <vt:lpstr>INDIA</vt:lpstr>
      <vt:lpstr>PAKISTAN</vt:lpstr>
      <vt:lpstr>BANGLADESH</vt:lpstr>
      <vt:lpstr>SRI LANKA</vt:lpstr>
      <vt:lpstr>NEPAL</vt:lpstr>
      <vt:lpstr>Other Asian countries</vt:lpstr>
      <vt:lpstr>CHINA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Asian Perspective on   </dc:title>
  <dc:creator>Library</dc:creator>
  <cp:lastModifiedBy>Rajesh</cp:lastModifiedBy>
  <cp:revision>93</cp:revision>
  <dcterms:created xsi:type="dcterms:W3CDTF">2006-08-16T00:00:00Z</dcterms:created>
  <dcterms:modified xsi:type="dcterms:W3CDTF">2017-06-21T15:21:20Z</dcterms:modified>
</cp:coreProperties>
</file>