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4" r:id="rId1"/>
  </p:sldMasterIdLst>
  <p:sldIdLst>
    <p:sldId id="256" r:id="rId2"/>
    <p:sldId id="257" r:id="rId3"/>
    <p:sldId id="267" r:id="rId4"/>
    <p:sldId id="258" r:id="rId5"/>
    <p:sldId id="270" r:id="rId6"/>
    <p:sldId id="260" r:id="rId7"/>
    <p:sldId id="261" r:id="rId8"/>
    <p:sldId id="262" r:id="rId9"/>
    <p:sldId id="263" r:id="rId10"/>
    <p:sldId id="264" r:id="rId11"/>
    <p:sldId id="273" r:id="rId12"/>
    <p:sldId id="266" r:id="rId13"/>
    <p:sldId id="274" r:id="rId14"/>
    <p:sldId id="275" r:id="rId15"/>
    <p:sldId id="277" r:id="rId16"/>
    <p:sldId id="276" r:id="rId17"/>
    <p:sldId id="272" r:id="rId18"/>
    <p:sldId id="271" r:id="rId19"/>
  </p:sldIdLst>
  <p:sldSz cx="12192000" cy="6858000"/>
  <p:notesSz cx="6858000" cy="9144000"/>
  <p:defaultTextStyle>
    <a:defPPr>
      <a:defRPr lang="ne-NP"/>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5" autoAdjust="0"/>
    <p:restoredTop sz="94660"/>
  </p:normalViewPr>
  <p:slideViewPr>
    <p:cSldViewPr snapToGrid="0">
      <p:cViewPr varScale="1">
        <p:scale>
          <a:sx n="89" d="100"/>
          <a:sy n="89" d="100"/>
        </p:scale>
        <p:origin x="120" y="1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C003C7A-8BB2-4E1E-A26E-501FC6C3587B}" type="doc">
      <dgm:prSet loTypeId="urn:microsoft.com/office/officeart/2005/8/layout/hList6" loCatId="list" qsTypeId="urn:microsoft.com/office/officeart/2005/8/quickstyle/simple1" qsCatId="simple" csTypeId="urn:microsoft.com/office/officeart/2005/8/colors/accent1_2" csCatId="accent1" phldr="1"/>
      <dgm:spPr/>
      <dgm:t>
        <a:bodyPr/>
        <a:lstStyle/>
        <a:p>
          <a:endParaRPr lang="ne-NP"/>
        </a:p>
      </dgm:t>
    </dgm:pt>
    <dgm:pt modelId="{D34E0BEF-5387-4C1A-9867-FEE93F770724}">
      <dgm:prSet phldrT="[Text]" custT="1"/>
      <dgm:spPr/>
      <dgm:t>
        <a:bodyPr/>
        <a:lstStyle/>
        <a:p>
          <a:r>
            <a:rPr lang="en-US" sz="2400" u="sng" dirty="0" smtClean="0"/>
            <a:t>Elements</a:t>
          </a:r>
          <a:endParaRPr lang="ne-NP" sz="2400" u="sng" dirty="0"/>
        </a:p>
      </dgm:t>
    </dgm:pt>
    <dgm:pt modelId="{F1E76D1A-8489-4751-8851-268933D5DDCC}" type="parTrans" cxnId="{5700BAE6-BEDA-41AD-87ED-CF1BFF5C2CA6}">
      <dgm:prSet/>
      <dgm:spPr/>
      <dgm:t>
        <a:bodyPr/>
        <a:lstStyle/>
        <a:p>
          <a:endParaRPr lang="ne-NP"/>
        </a:p>
      </dgm:t>
    </dgm:pt>
    <dgm:pt modelId="{52CC0906-9434-4A80-AE76-BEB0938D8060}" type="sibTrans" cxnId="{5700BAE6-BEDA-41AD-87ED-CF1BFF5C2CA6}">
      <dgm:prSet/>
      <dgm:spPr/>
      <dgm:t>
        <a:bodyPr/>
        <a:lstStyle/>
        <a:p>
          <a:endParaRPr lang="ne-NP"/>
        </a:p>
      </dgm:t>
    </dgm:pt>
    <dgm:pt modelId="{A1C00263-E8D6-49EC-92D3-536BF1DC9064}">
      <dgm:prSet phldrT="[Text]" custT="1"/>
      <dgm:spPr/>
      <dgm:t>
        <a:bodyPr/>
        <a:lstStyle/>
        <a:p>
          <a:r>
            <a:rPr lang="en-US" sz="1800" dirty="0" smtClean="0"/>
            <a:t>Judicial System</a:t>
          </a:r>
          <a:endParaRPr lang="ne-NP" sz="1800" dirty="0"/>
        </a:p>
      </dgm:t>
    </dgm:pt>
    <dgm:pt modelId="{8DE82F3E-F094-4830-90E9-7980B6976AB8}" type="parTrans" cxnId="{574038C7-7BD8-4135-9BB3-561E624A73F2}">
      <dgm:prSet/>
      <dgm:spPr/>
      <dgm:t>
        <a:bodyPr/>
        <a:lstStyle/>
        <a:p>
          <a:endParaRPr lang="ne-NP"/>
        </a:p>
      </dgm:t>
    </dgm:pt>
    <dgm:pt modelId="{17ABCC0C-F7C6-4400-A40C-41EC05C076ED}" type="sibTrans" cxnId="{574038C7-7BD8-4135-9BB3-561E624A73F2}">
      <dgm:prSet/>
      <dgm:spPr/>
      <dgm:t>
        <a:bodyPr/>
        <a:lstStyle/>
        <a:p>
          <a:endParaRPr lang="ne-NP"/>
        </a:p>
      </dgm:t>
    </dgm:pt>
    <dgm:pt modelId="{82DB69B8-A2A2-4211-81C0-5CC3D73C1DC5}">
      <dgm:prSet phldrT="[Text]" custT="1"/>
      <dgm:spPr/>
      <dgm:t>
        <a:bodyPr/>
        <a:lstStyle/>
        <a:p>
          <a:r>
            <a:rPr lang="en-US" sz="1800" dirty="0" smtClean="0"/>
            <a:t>Bar</a:t>
          </a:r>
          <a:endParaRPr lang="ne-NP" sz="1800" dirty="0"/>
        </a:p>
      </dgm:t>
    </dgm:pt>
    <dgm:pt modelId="{BC4F416D-FA3C-4C5C-BC38-2FD71F67C9CC}" type="parTrans" cxnId="{1DCCF330-AA76-4B07-A863-B70A01F45F83}">
      <dgm:prSet/>
      <dgm:spPr/>
      <dgm:t>
        <a:bodyPr/>
        <a:lstStyle/>
        <a:p>
          <a:endParaRPr lang="ne-NP"/>
        </a:p>
      </dgm:t>
    </dgm:pt>
    <dgm:pt modelId="{EB023953-AECB-46BF-AACF-20DAC4FE4BEF}" type="sibTrans" cxnId="{1DCCF330-AA76-4B07-A863-B70A01F45F83}">
      <dgm:prSet/>
      <dgm:spPr/>
      <dgm:t>
        <a:bodyPr/>
        <a:lstStyle/>
        <a:p>
          <a:endParaRPr lang="ne-NP"/>
        </a:p>
      </dgm:t>
    </dgm:pt>
    <dgm:pt modelId="{D2820CC5-9DCB-4C19-89DF-10FB64B3F71B}">
      <dgm:prSet phldrT="[Text]" custT="1"/>
      <dgm:spPr/>
      <dgm:t>
        <a:bodyPr/>
        <a:lstStyle/>
        <a:p>
          <a:r>
            <a:rPr lang="en-US" sz="2400" u="sng" dirty="0" smtClean="0"/>
            <a:t>Competencies</a:t>
          </a:r>
          <a:endParaRPr lang="ne-NP" sz="2400" u="sng" dirty="0"/>
        </a:p>
      </dgm:t>
    </dgm:pt>
    <dgm:pt modelId="{6C08ECAE-43C2-4522-A9D5-E8F6C87310D8}" type="parTrans" cxnId="{2B0D8FA2-DA12-47E0-88B8-E68F15A901F9}">
      <dgm:prSet/>
      <dgm:spPr/>
      <dgm:t>
        <a:bodyPr/>
        <a:lstStyle/>
        <a:p>
          <a:endParaRPr lang="ne-NP"/>
        </a:p>
      </dgm:t>
    </dgm:pt>
    <dgm:pt modelId="{F2798CBC-D7A7-4EE3-B83D-D21B6DC4F47C}" type="sibTrans" cxnId="{2B0D8FA2-DA12-47E0-88B8-E68F15A901F9}">
      <dgm:prSet/>
      <dgm:spPr/>
      <dgm:t>
        <a:bodyPr/>
        <a:lstStyle/>
        <a:p>
          <a:endParaRPr lang="ne-NP"/>
        </a:p>
      </dgm:t>
    </dgm:pt>
    <dgm:pt modelId="{254506BE-5800-464C-908B-E4EF80B734E5}">
      <dgm:prSet phldrT="[Text]" custT="1"/>
      <dgm:spPr/>
      <dgm:t>
        <a:bodyPr/>
        <a:lstStyle/>
        <a:p>
          <a:r>
            <a:rPr lang="en-US" sz="1800" dirty="0" smtClean="0"/>
            <a:t>Well established and robust </a:t>
          </a:r>
          <a:endParaRPr lang="ne-NP" sz="1800" dirty="0"/>
        </a:p>
      </dgm:t>
    </dgm:pt>
    <dgm:pt modelId="{1DC31BFD-4328-43AF-9717-FA911B65B1A0}" type="parTrans" cxnId="{9332C725-D0C2-44F4-8E2F-4B63EDC538AD}">
      <dgm:prSet/>
      <dgm:spPr/>
      <dgm:t>
        <a:bodyPr/>
        <a:lstStyle/>
        <a:p>
          <a:endParaRPr lang="ne-NP"/>
        </a:p>
      </dgm:t>
    </dgm:pt>
    <dgm:pt modelId="{8277F8C0-94B5-4DFA-AD34-95FE3FBE6824}" type="sibTrans" cxnId="{9332C725-D0C2-44F4-8E2F-4B63EDC538AD}">
      <dgm:prSet/>
      <dgm:spPr/>
      <dgm:t>
        <a:bodyPr/>
        <a:lstStyle/>
        <a:p>
          <a:endParaRPr lang="ne-NP"/>
        </a:p>
      </dgm:t>
    </dgm:pt>
    <dgm:pt modelId="{4C8496D4-5C7A-4468-9CAD-B8C0746A66B9}">
      <dgm:prSet phldrT="[Text]" custT="1"/>
      <dgm:spPr/>
      <dgm:t>
        <a:bodyPr/>
        <a:lstStyle/>
        <a:p>
          <a:r>
            <a:rPr lang="en-US" sz="1800" dirty="0" smtClean="0"/>
            <a:t>Mature and Independent </a:t>
          </a:r>
          <a:endParaRPr lang="ne-NP" sz="1800" dirty="0"/>
        </a:p>
      </dgm:t>
    </dgm:pt>
    <dgm:pt modelId="{802F413C-EAB6-4DA2-9237-AF7EC724395B}" type="parTrans" cxnId="{9810DD3A-05C0-47D6-9C7A-72C9FCE46087}">
      <dgm:prSet/>
      <dgm:spPr/>
      <dgm:t>
        <a:bodyPr/>
        <a:lstStyle/>
        <a:p>
          <a:endParaRPr lang="ne-NP"/>
        </a:p>
      </dgm:t>
    </dgm:pt>
    <dgm:pt modelId="{76705C04-9591-4F53-91A7-2135EE96852F}" type="sibTrans" cxnId="{9810DD3A-05C0-47D6-9C7A-72C9FCE46087}">
      <dgm:prSet/>
      <dgm:spPr/>
      <dgm:t>
        <a:bodyPr/>
        <a:lstStyle/>
        <a:p>
          <a:endParaRPr lang="ne-NP"/>
        </a:p>
      </dgm:t>
    </dgm:pt>
    <dgm:pt modelId="{D4150AA9-7310-4E97-8D7A-0D81423CF813}">
      <dgm:prSet phldrT="[Text]" custT="1"/>
      <dgm:spPr/>
      <dgm:t>
        <a:bodyPr/>
        <a:lstStyle/>
        <a:p>
          <a:r>
            <a:rPr lang="en-US" sz="1800" dirty="0" smtClean="0"/>
            <a:t>Prosecutors (Federal and Local)</a:t>
          </a:r>
          <a:endParaRPr lang="ne-NP" sz="1800" dirty="0"/>
        </a:p>
      </dgm:t>
    </dgm:pt>
    <dgm:pt modelId="{8BD47768-24DF-475B-84E5-57EEBA196221}" type="parTrans" cxnId="{CB95166D-605E-4652-9ACC-7C90FD0AE083}">
      <dgm:prSet/>
      <dgm:spPr/>
      <dgm:t>
        <a:bodyPr/>
        <a:lstStyle/>
        <a:p>
          <a:endParaRPr lang="ne-NP"/>
        </a:p>
      </dgm:t>
    </dgm:pt>
    <dgm:pt modelId="{FCD12831-18DF-46D5-8EAD-4D02BDD491CF}" type="sibTrans" cxnId="{CB95166D-605E-4652-9ACC-7C90FD0AE083}">
      <dgm:prSet/>
      <dgm:spPr/>
      <dgm:t>
        <a:bodyPr/>
        <a:lstStyle/>
        <a:p>
          <a:endParaRPr lang="ne-NP"/>
        </a:p>
      </dgm:t>
    </dgm:pt>
    <dgm:pt modelId="{8ABAC938-1180-4217-8D27-4ECE960CAB19}">
      <dgm:prSet phldrT="[Text]" custT="1"/>
      <dgm:spPr/>
      <dgm:t>
        <a:bodyPr/>
        <a:lstStyle/>
        <a:p>
          <a:r>
            <a:rPr lang="en-US" sz="1800" dirty="0" smtClean="0"/>
            <a:t>Enforcement Agencies (Federal and Local)</a:t>
          </a:r>
          <a:endParaRPr lang="ne-NP" sz="1800" dirty="0"/>
        </a:p>
      </dgm:t>
    </dgm:pt>
    <dgm:pt modelId="{4A7DD381-7D10-45BB-8921-D892396A6BD7}" type="parTrans" cxnId="{AE8F288D-3AC5-49A0-9C97-4DE0AE5B042D}">
      <dgm:prSet/>
      <dgm:spPr/>
      <dgm:t>
        <a:bodyPr/>
        <a:lstStyle/>
        <a:p>
          <a:endParaRPr lang="ne-NP"/>
        </a:p>
      </dgm:t>
    </dgm:pt>
    <dgm:pt modelId="{38975D67-6B2B-4618-A875-EED71860C22C}" type="sibTrans" cxnId="{AE8F288D-3AC5-49A0-9C97-4DE0AE5B042D}">
      <dgm:prSet/>
      <dgm:spPr/>
      <dgm:t>
        <a:bodyPr/>
        <a:lstStyle/>
        <a:p>
          <a:endParaRPr lang="ne-NP"/>
        </a:p>
      </dgm:t>
    </dgm:pt>
    <dgm:pt modelId="{8BA96C9F-67C3-4A7E-8D76-7C5404D000BE}">
      <dgm:prSet phldrT="[Text]" custT="1"/>
      <dgm:spPr/>
      <dgm:t>
        <a:bodyPr/>
        <a:lstStyle/>
        <a:p>
          <a:r>
            <a:rPr lang="en-US" sz="1800" dirty="0" smtClean="0"/>
            <a:t>Administrative agencies</a:t>
          </a:r>
          <a:endParaRPr lang="ne-NP" sz="1800" dirty="0"/>
        </a:p>
      </dgm:t>
    </dgm:pt>
    <dgm:pt modelId="{DE499D37-76C7-4319-8CA3-291B0E8AB7AB}" type="parTrans" cxnId="{7F621716-ADF6-42A6-9636-C730283423E5}">
      <dgm:prSet/>
      <dgm:spPr/>
      <dgm:t>
        <a:bodyPr/>
        <a:lstStyle/>
        <a:p>
          <a:endParaRPr lang="ne-NP"/>
        </a:p>
      </dgm:t>
    </dgm:pt>
    <dgm:pt modelId="{CD336E36-8BB9-4681-99FC-880A83175A03}" type="sibTrans" cxnId="{7F621716-ADF6-42A6-9636-C730283423E5}">
      <dgm:prSet/>
      <dgm:spPr/>
      <dgm:t>
        <a:bodyPr/>
        <a:lstStyle/>
        <a:p>
          <a:endParaRPr lang="ne-NP"/>
        </a:p>
      </dgm:t>
    </dgm:pt>
    <dgm:pt modelId="{248C4B1E-6E3F-45D3-9505-403017DADC17}">
      <dgm:prSet phldrT="[Text]" custT="1"/>
      <dgm:spPr/>
      <dgm:t>
        <a:bodyPr/>
        <a:lstStyle/>
        <a:p>
          <a:r>
            <a:rPr lang="en-US" sz="1800" dirty="0" smtClean="0"/>
            <a:t>Rule of Law</a:t>
          </a:r>
          <a:endParaRPr lang="ne-NP" sz="1800" dirty="0"/>
        </a:p>
      </dgm:t>
    </dgm:pt>
    <dgm:pt modelId="{77B7C01B-845F-40E9-BFD4-6046C7F8604A}" type="parTrans" cxnId="{9F8A5B49-B87D-4339-A423-58AC87B95C1C}">
      <dgm:prSet/>
      <dgm:spPr/>
      <dgm:t>
        <a:bodyPr/>
        <a:lstStyle/>
        <a:p>
          <a:endParaRPr lang="ne-NP"/>
        </a:p>
      </dgm:t>
    </dgm:pt>
    <dgm:pt modelId="{C62301B0-AD9E-484C-9C21-E9E9971DEC44}" type="sibTrans" cxnId="{9F8A5B49-B87D-4339-A423-58AC87B95C1C}">
      <dgm:prSet/>
      <dgm:spPr/>
      <dgm:t>
        <a:bodyPr/>
        <a:lstStyle/>
        <a:p>
          <a:endParaRPr lang="ne-NP"/>
        </a:p>
      </dgm:t>
    </dgm:pt>
    <dgm:pt modelId="{09E96B1E-B284-4F44-8EB1-A9DA37D13667}">
      <dgm:prSet phldrT="[Text]" custT="1"/>
      <dgm:spPr/>
      <dgm:t>
        <a:bodyPr/>
        <a:lstStyle/>
        <a:p>
          <a:r>
            <a:rPr lang="en-US" sz="1800" dirty="0" smtClean="0"/>
            <a:t>Well - developed  Environmental </a:t>
          </a:r>
          <a:endParaRPr lang="ne-NP" sz="1800" dirty="0"/>
        </a:p>
      </dgm:t>
    </dgm:pt>
    <dgm:pt modelId="{3BE37A24-5A4B-4C53-A86D-502E16AD946B}" type="parTrans" cxnId="{A4FCD6D3-06C4-4A42-B11C-D218B7BABE9C}">
      <dgm:prSet/>
      <dgm:spPr/>
      <dgm:t>
        <a:bodyPr/>
        <a:lstStyle/>
        <a:p>
          <a:endParaRPr lang="ne-NP"/>
        </a:p>
      </dgm:t>
    </dgm:pt>
    <dgm:pt modelId="{ED983B55-A833-47CD-98F4-718E785568E6}" type="sibTrans" cxnId="{A4FCD6D3-06C4-4A42-B11C-D218B7BABE9C}">
      <dgm:prSet/>
      <dgm:spPr/>
      <dgm:t>
        <a:bodyPr/>
        <a:lstStyle/>
        <a:p>
          <a:endParaRPr lang="ne-NP"/>
        </a:p>
      </dgm:t>
    </dgm:pt>
    <dgm:pt modelId="{769E0407-E634-4391-B4E4-AB87119849F8}">
      <dgm:prSet phldrT="[Text]"/>
      <dgm:spPr/>
      <dgm:t>
        <a:bodyPr/>
        <a:lstStyle/>
        <a:p>
          <a:endParaRPr lang="ne-NP" sz="1600" dirty="0"/>
        </a:p>
      </dgm:t>
    </dgm:pt>
    <dgm:pt modelId="{E93BDE15-5460-4B4D-8B92-1A8C09B3A277}" type="parTrans" cxnId="{02112CB4-5E88-4AC8-8BA6-19562BEA2748}">
      <dgm:prSet/>
      <dgm:spPr/>
      <dgm:t>
        <a:bodyPr/>
        <a:lstStyle/>
        <a:p>
          <a:endParaRPr lang="ne-NP"/>
        </a:p>
      </dgm:t>
    </dgm:pt>
    <dgm:pt modelId="{66448125-C64A-48BE-841A-34A07A0FD06B}" type="sibTrans" cxnId="{02112CB4-5E88-4AC8-8BA6-19562BEA2748}">
      <dgm:prSet/>
      <dgm:spPr/>
      <dgm:t>
        <a:bodyPr/>
        <a:lstStyle/>
        <a:p>
          <a:endParaRPr lang="ne-NP"/>
        </a:p>
      </dgm:t>
    </dgm:pt>
    <dgm:pt modelId="{609790AD-9693-4634-9ED8-6C5D95517F66}">
      <dgm:prSet phldrT="[Text]" custT="1"/>
      <dgm:spPr/>
      <dgm:t>
        <a:bodyPr/>
        <a:lstStyle/>
        <a:p>
          <a:r>
            <a:rPr lang="en-US" sz="1800" dirty="0" smtClean="0"/>
            <a:t>Experienced</a:t>
          </a:r>
          <a:endParaRPr lang="ne-NP" sz="1800" dirty="0"/>
        </a:p>
      </dgm:t>
    </dgm:pt>
    <dgm:pt modelId="{113E0BBA-289F-4FDC-9FB9-77E186C3666A}" type="parTrans" cxnId="{8BC5881E-5949-40FA-B779-A1265069F4CF}">
      <dgm:prSet/>
      <dgm:spPr/>
      <dgm:t>
        <a:bodyPr/>
        <a:lstStyle/>
        <a:p>
          <a:endParaRPr lang="ne-NP"/>
        </a:p>
      </dgm:t>
    </dgm:pt>
    <dgm:pt modelId="{0A40BDEA-25AF-429A-822D-F113F1916A25}" type="sibTrans" cxnId="{8BC5881E-5949-40FA-B779-A1265069F4CF}">
      <dgm:prSet/>
      <dgm:spPr/>
      <dgm:t>
        <a:bodyPr/>
        <a:lstStyle/>
        <a:p>
          <a:endParaRPr lang="ne-NP"/>
        </a:p>
      </dgm:t>
    </dgm:pt>
    <dgm:pt modelId="{ECF93ECA-9D06-4B07-B479-CD2BE4678593}">
      <dgm:prSet phldrT="[Text]" custT="1"/>
      <dgm:spPr/>
      <dgm:t>
        <a:bodyPr/>
        <a:lstStyle/>
        <a:p>
          <a:r>
            <a:rPr lang="en-US" sz="1800" dirty="0" smtClean="0"/>
            <a:t>Experienced</a:t>
          </a:r>
          <a:endParaRPr lang="ne-NP" sz="1800" dirty="0"/>
        </a:p>
      </dgm:t>
    </dgm:pt>
    <dgm:pt modelId="{8B15642A-EC01-4209-A866-361C9B68C819}" type="parTrans" cxnId="{BC5DE188-5250-4D32-95B0-046BDEA9F0F6}">
      <dgm:prSet/>
      <dgm:spPr/>
      <dgm:t>
        <a:bodyPr/>
        <a:lstStyle/>
        <a:p>
          <a:endParaRPr lang="ne-NP"/>
        </a:p>
      </dgm:t>
    </dgm:pt>
    <dgm:pt modelId="{C098550E-4D29-4A4D-9A9E-959A5BD909B2}" type="sibTrans" cxnId="{BC5DE188-5250-4D32-95B0-046BDEA9F0F6}">
      <dgm:prSet/>
      <dgm:spPr/>
      <dgm:t>
        <a:bodyPr/>
        <a:lstStyle/>
        <a:p>
          <a:endParaRPr lang="ne-NP"/>
        </a:p>
      </dgm:t>
    </dgm:pt>
    <dgm:pt modelId="{2E0D03A9-BC39-46B0-A87D-4EDAC5F6E8A5}">
      <dgm:prSet phldrT="[Text]" custT="1"/>
      <dgm:spPr/>
      <dgm:t>
        <a:bodyPr/>
        <a:lstStyle/>
        <a:p>
          <a:r>
            <a:rPr lang="en-US" sz="1800" dirty="0" smtClean="0"/>
            <a:t>Equipped with effective tool and resources</a:t>
          </a:r>
          <a:endParaRPr lang="ne-NP" sz="1800" dirty="0"/>
        </a:p>
      </dgm:t>
    </dgm:pt>
    <dgm:pt modelId="{206EC2F6-3B9F-44B3-8A8A-E877A3AE9317}" type="parTrans" cxnId="{D853585E-E0D8-47B8-97A6-1890F23B1899}">
      <dgm:prSet/>
      <dgm:spPr/>
      <dgm:t>
        <a:bodyPr/>
        <a:lstStyle/>
        <a:p>
          <a:endParaRPr lang="ne-NP"/>
        </a:p>
      </dgm:t>
    </dgm:pt>
    <dgm:pt modelId="{C99576EC-592E-47DF-8E0F-7D35328DE8C8}" type="sibTrans" cxnId="{D853585E-E0D8-47B8-97A6-1890F23B1899}">
      <dgm:prSet/>
      <dgm:spPr/>
      <dgm:t>
        <a:bodyPr/>
        <a:lstStyle/>
        <a:p>
          <a:endParaRPr lang="ne-NP"/>
        </a:p>
      </dgm:t>
    </dgm:pt>
    <dgm:pt modelId="{17C967A8-D400-4D2B-A41B-A13B7F7272A0}">
      <dgm:prSet phldrT="[Text]" custT="1"/>
      <dgm:spPr/>
      <dgm:t>
        <a:bodyPr/>
        <a:lstStyle/>
        <a:p>
          <a:endParaRPr lang="ne-NP" sz="800" dirty="0"/>
        </a:p>
      </dgm:t>
    </dgm:pt>
    <dgm:pt modelId="{0A573776-8889-4A48-8E63-68FF5D90D9E9}" type="parTrans" cxnId="{DE1BE315-53BC-4A4A-AC15-CF195159FDE1}">
      <dgm:prSet/>
      <dgm:spPr/>
      <dgm:t>
        <a:bodyPr/>
        <a:lstStyle/>
        <a:p>
          <a:endParaRPr lang="ne-NP"/>
        </a:p>
      </dgm:t>
    </dgm:pt>
    <dgm:pt modelId="{C49BC3FB-DCBC-4B52-8BBF-40FD74EC39EA}" type="sibTrans" cxnId="{DE1BE315-53BC-4A4A-AC15-CF195159FDE1}">
      <dgm:prSet/>
      <dgm:spPr/>
      <dgm:t>
        <a:bodyPr/>
        <a:lstStyle/>
        <a:p>
          <a:endParaRPr lang="ne-NP"/>
        </a:p>
      </dgm:t>
    </dgm:pt>
    <dgm:pt modelId="{77432AD1-E1CA-4D83-83F0-28E1C6FA8968}" type="pres">
      <dgm:prSet presAssocID="{DC003C7A-8BB2-4E1E-A26E-501FC6C3587B}" presName="Name0" presStyleCnt="0">
        <dgm:presLayoutVars>
          <dgm:dir/>
          <dgm:resizeHandles val="exact"/>
        </dgm:presLayoutVars>
      </dgm:prSet>
      <dgm:spPr/>
    </dgm:pt>
    <dgm:pt modelId="{1172F422-8D29-4CAD-A9EC-ED820C9A9F40}" type="pres">
      <dgm:prSet presAssocID="{D34E0BEF-5387-4C1A-9867-FEE93F770724}" presName="node" presStyleLbl="node1" presStyleIdx="0" presStyleCnt="2" custScaleX="114777">
        <dgm:presLayoutVars>
          <dgm:bulletEnabled val="1"/>
        </dgm:presLayoutVars>
      </dgm:prSet>
      <dgm:spPr/>
      <dgm:t>
        <a:bodyPr/>
        <a:lstStyle/>
        <a:p>
          <a:endParaRPr lang="ne-NP"/>
        </a:p>
      </dgm:t>
    </dgm:pt>
    <dgm:pt modelId="{A8EB48F2-F60A-4953-A20B-743EBC974783}" type="pres">
      <dgm:prSet presAssocID="{52CC0906-9434-4A80-AE76-BEB0938D8060}" presName="sibTrans" presStyleCnt="0"/>
      <dgm:spPr/>
    </dgm:pt>
    <dgm:pt modelId="{BD7BCB8F-5685-4073-BA4C-5BBD535D557A}" type="pres">
      <dgm:prSet presAssocID="{D2820CC5-9DCB-4C19-89DF-10FB64B3F71B}" presName="node" presStyleLbl="node1" presStyleIdx="1" presStyleCnt="2">
        <dgm:presLayoutVars>
          <dgm:bulletEnabled val="1"/>
        </dgm:presLayoutVars>
      </dgm:prSet>
      <dgm:spPr/>
      <dgm:t>
        <a:bodyPr/>
        <a:lstStyle/>
        <a:p>
          <a:endParaRPr lang="ne-NP"/>
        </a:p>
      </dgm:t>
    </dgm:pt>
  </dgm:ptLst>
  <dgm:cxnLst>
    <dgm:cxn modelId="{2FF73766-A972-45F8-A135-C81C4C1B76D5}" type="presOf" srcId="{254506BE-5800-464C-908B-E4EF80B734E5}" destId="{BD7BCB8F-5685-4073-BA4C-5BBD535D557A}" srcOrd="0" destOrd="1" presId="urn:microsoft.com/office/officeart/2005/8/layout/hList6"/>
    <dgm:cxn modelId="{9253AB41-3AFB-4151-9403-9A21B53668B6}" type="presOf" srcId="{D4150AA9-7310-4E97-8D7A-0D81423CF813}" destId="{1172F422-8D29-4CAD-A9EC-ED820C9A9F40}" srcOrd="0" destOrd="4" presId="urn:microsoft.com/office/officeart/2005/8/layout/hList6"/>
    <dgm:cxn modelId="{DE1BE315-53BC-4A4A-AC15-CF195159FDE1}" srcId="{D2820CC5-9DCB-4C19-89DF-10FB64B3F71B}" destId="{17C967A8-D400-4D2B-A41B-A13B7F7272A0}" srcOrd="5" destOrd="0" parTransId="{0A573776-8889-4A48-8E63-68FF5D90D9E9}" sibTransId="{C49BC3FB-DCBC-4B52-8BBF-40FD74EC39EA}"/>
    <dgm:cxn modelId="{9810DD3A-05C0-47D6-9C7A-72C9FCE46087}" srcId="{D2820CC5-9DCB-4C19-89DF-10FB64B3F71B}" destId="{4C8496D4-5C7A-4468-9CAD-B8C0746A66B9}" srcOrd="1" destOrd="0" parTransId="{802F413C-EAB6-4DA2-9237-AF7EC724395B}" sibTransId="{76705C04-9591-4F53-91A7-2135EE96852F}"/>
    <dgm:cxn modelId="{EDE3C91A-B0C8-4260-8069-1023FB66DC5B}" type="presOf" srcId="{2E0D03A9-BC39-46B0-A87D-4EDAC5F6E8A5}" destId="{BD7BCB8F-5685-4073-BA4C-5BBD535D557A}" srcOrd="0" destOrd="7" presId="urn:microsoft.com/office/officeart/2005/8/layout/hList6"/>
    <dgm:cxn modelId="{9CD1261C-F5DF-46D5-A044-573B05F84062}" type="presOf" srcId="{82DB69B8-A2A2-4211-81C0-5CC3D73C1DC5}" destId="{1172F422-8D29-4CAD-A9EC-ED820C9A9F40}" srcOrd="0" destOrd="3" presId="urn:microsoft.com/office/officeart/2005/8/layout/hList6"/>
    <dgm:cxn modelId="{2B0D8FA2-DA12-47E0-88B8-E68F15A901F9}" srcId="{DC003C7A-8BB2-4E1E-A26E-501FC6C3587B}" destId="{D2820CC5-9DCB-4C19-89DF-10FB64B3F71B}" srcOrd="1" destOrd="0" parTransId="{6C08ECAE-43C2-4522-A9D5-E8F6C87310D8}" sibTransId="{F2798CBC-D7A7-4EE3-B83D-D21B6DC4F47C}"/>
    <dgm:cxn modelId="{C44F8113-12FD-423A-9EEF-8C65D41106EC}" type="presOf" srcId="{09E96B1E-B284-4F44-8EB1-A9DA37D13667}" destId="{BD7BCB8F-5685-4073-BA4C-5BBD535D557A}" srcOrd="0" destOrd="3" presId="urn:microsoft.com/office/officeart/2005/8/layout/hList6"/>
    <dgm:cxn modelId="{4FEF1E89-73B2-43D9-9071-B3A292EF0EDE}" type="presOf" srcId="{DC003C7A-8BB2-4E1E-A26E-501FC6C3587B}" destId="{77432AD1-E1CA-4D83-83F0-28E1C6FA8968}" srcOrd="0" destOrd="0" presId="urn:microsoft.com/office/officeart/2005/8/layout/hList6"/>
    <dgm:cxn modelId="{AE8F288D-3AC5-49A0-9C97-4DE0AE5B042D}" srcId="{D34E0BEF-5387-4C1A-9867-FEE93F770724}" destId="{8ABAC938-1180-4217-8D27-4ECE960CAB19}" srcOrd="4" destOrd="0" parTransId="{4A7DD381-7D10-45BB-8921-D892396A6BD7}" sibTransId="{38975D67-6B2B-4618-A875-EED71860C22C}"/>
    <dgm:cxn modelId="{4724532E-DA80-4EAF-A444-F718F840D82F}" type="presOf" srcId="{17C967A8-D400-4D2B-A41B-A13B7F7272A0}" destId="{BD7BCB8F-5685-4073-BA4C-5BBD535D557A}" srcOrd="0" destOrd="6" presId="urn:microsoft.com/office/officeart/2005/8/layout/hList6"/>
    <dgm:cxn modelId="{02112CB4-5E88-4AC8-8BA6-19562BEA2748}" srcId="{D2820CC5-9DCB-4C19-89DF-10FB64B3F71B}" destId="{769E0407-E634-4391-B4E4-AB87119849F8}" srcOrd="7" destOrd="0" parTransId="{E93BDE15-5460-4B4D-8B92-1A8C09B3A277}" sibTransId="{66448125-C64A-48BE-841A-34A07A0FD06B}"/>
    <dgm:cxn modelId="{BC5DE188-5250-4D32-95B0-046BDEA9F0F6}" srcId="{D2820CC5-9DCB-4C19-89DF-10FB64B3F71B}" destId="{ECF93ECA-9D06-4B07-B479-CD2BE4678593}" srcOrd="4" destOrd="0" parTransId="{8B15642A-EC01-4209-A866-361C9B68C819}" sibTransId="{C098550E-4D29-4A4D-9A9E-959A5BD909B2}"/>
    <dgm:cxn modelId="{1DCCF330-AA76-4B07-A863-B70A01F45F83}" srcId="{D34E0BEF-5387-4C1A-9867-FEE93F770724}" destId="{82DB69B8-A2A2-4211-81C0-5CC3D73C1DC5}" srcOrd="2" destOrd="0" parTransId="{BC4F416D-FA3C-4C5C-BC38-2FD71F67C9CC}" sibTransId="{EB023953-AECB-46BF-AACF-20DAC4FE4BEF}"/>
    <dgm:cxn modelId="{F9F5F4B9-4EAA-4ED6-B96E-033FDE8BC42D}" type="presOf" srcId="{4C8496D4-5C7A-4468-9CAD-B8C0746A66B9}" destId="{BD7BCB8F-5685-4073-BA4C-5BBD535D557A}" srcOrd="0" destOrd="2" presId="urn:microsoft.com/office/officeart/2005/8/layout/hList6"/>
    <dgm:cxn modelId="{08758A3E-A74A-42DA-8E5A-CD061D9EDA1C}" type="presOf" srcId="{D34E0BEF-5387-4C1A-9867-FEE93F770724}" destId="{1172F422-8D29-4CAD-A9EC-ED820C9A9F40}" srcOrd="0" destOrd="0" presId="urn:microsoft.com/office/officeart/2005/8/layout/hList6"/>
    <dgm:cxn modelId="{44DC0323-668C-43C5-AB90-09ABACB53184}" type="presOf" srcId="{8ABAC938-1180-4217-8D27-4ECE960CAB19}" destId="{1172F422-8D29-4CAD-A9EC-ED820C9A9F40}" srcOrd="0" destOrd="5" presId="urn:microsoft.com/office/officeart/2005/8/layout/hList6"/>
    <dgm:cxn modelId="{5700BAE6-BEDA-41AD-87ED-CF1BFF5C2CA6}" srcId="{DC003C7A-8BB2-4E1E-A26E-501FC6C3587B}" destId="{D34E0BEF-5387-4C1A-9867-FEE93F770724}" srcOrd="0" destOrd="0" parTransId="{F1E76D1A-8489-4751-8851-268933D5DDCC}" sibTransId="{52CC0906-9434-4A80-AE76-BEB0938D8060}"/>
    <dgm:cxn modelId="{CB95166D-605E-4652-9ACC-7C90FD0AE083}" srcId="{D34E0BEF-5387-4C1A-9867-FEE93F770724}" destId="{D4150AA9-7310-4E97-8D7A-0D81423CF813}" srcOrd="3" destOrd="0" parTransId="{8BD47768-24DF-475B-84E5-57EEBA196221}" sibTransId="{FCD12831-18DF-46D5-8EAD-4D02BDD491CF}"/>
    <dgm:cxn modelId="{D853585E-E0D8-47B8-97A6-1890F23B1899}" srcId="{D2820CC5-9DCB-4C19-89DF-10FB64B3F71B}" destId="{2E0D03A9-BC39-46B0-A87D-4EDAC5F6E8A5}" srcOrd="6" destOrd="0" parTransId="{206EC2F6-3B9F-44B3-8A8A-E877A3AE9317}" sibTransId="{C99576EC-592E-47DF-8E0F-7D35328DE8C8}"/>
    <dgm:cxn modelId="{9F8A5B49-B87D-4339-A423-58AC87B95C1C}" srcId="{D34E0BEF-5387-4C1A-9867-FEE93F770724}" destId="{248C4B1E-6E3F-45D3-9505-403017DADC17}" srcOrd="0" destOrd="0" parTransId="{77B7C01B-845F-40E9-BFD4-6046C7F8604A}" sibTransId="{C62301B0-AD9E-484C-9C21-E9E9971DEC44}"/>
    <dgm:cxn modelId="{574038C7-7BD8-4135-9BB3-561E624A73F2}" srcId="{D34E0BEF-5387-4C1A-9867-FEE93F770724}" destId="{A1C00263-E8D6-49EC-92D3-536BF1DC9064}" srcOrd="1" destOrd="0" parTransId="{8DE82F3E-F094-4830-90E9-7980B6976AB8}" sibTransId="{17ABCC0C-F7C6-4400-A40C-41EC05C076ED}"/>
    <dgm:cxn modelId="{8BC5881E-5949-40FA-B779-A1265069F4CF}" srcId="{D2820CC5-9DCB-4C19-89DF-10FB64B3F71B}" destId="{609790AD-9693-4634-9ED8-6C5D95517F66}" srcOrd="3" destOrd="0" parTransId="{113E0BBA-289F-4FDC-9FB9-77E186C3666A}" sibTransId="{0A40BDEA-25AF-429A-822D-F113F1916A25}"/>
    <dgm:cxn modelId="{36EF19FB-579E-4002-8127-414A3A56EF51}" type="presOf" srcId="{D2820CC5-9DCB-4C19-89DF-10FB64B3F71B}" destId="{BD7BCB8F-5685-4073-BA4C-5BBD535D557A}" srcOrd="0" destOrd="0" presId="urn:microsoft.com/office/officeart/2005/8/layout/hList6"/>
    <dgm:cxn modelId="{42CB112D-9843-493A-A638-7BC87BB36B52}" type="presOf" srcId="{ECF93ECA-9D06-4B07-B479-CD2BE4678593}" destId="{BD7BCB8F-5685-4073-BA4C-5BBD535D557A}" srcOrd="0" destOrd="5" presId="urn:microsoft.com/office/officeart/2005/8/layout/hList6"/>
    <dgm:cxn modelId="{4A15FE6B-85BD-4E8B-9CAE-0B1C55141FFB}" type="presOf" srcId="{769E0407-E634-4391-B4E4-AB87119849F8}" destId="{BD7BCB8F-5685-4073-BA4C-5BBD535D557A}" srcOrd="0" destOrd="8" presId="urn:microsoft.com/office/officeart/2005/8/layout/hList6"/>
    <dgm:cxn modelId="{A4FCD6D3-06C4-4A42-B11C-D218B7BABE9C}" srcId="{D2820CC5-9DCB-4C19-89DF-10FB64B3F71B}" destId="{09E96B1E-B284-4F44-8EB1-A9DA37D13667}" srcOrd="2" destOrd="0" parTransId="{3BE37A24-5A4B-4C53-A86D-502E16AD946B}" sibTransId="{ED983B55-A833-47CD-98F4-718E785568E6}"/>
    <dgm:cxn modelId="{9332C725-D0C2-44F4-8E2F-4B63EDC538AD}" srcId="{D2820CC5-9DCB-4C19-89DF-10FB64B3F71B}" destId="{254506BE-5800-464C-908B-E4EF80B734E5}" srcOrd="0" destOrd="0" parTransId="{1DC31BFD-4328-43AF-9717-FA911B65B1A0}" sibTransId="{8277F8C0-94B5-4DFA-AD34-95FE3FBE6824}"/>
    <dgm:cxn modelId="{8C8A80DA-D14D-4779-A329-A5DF31550B07}" type="presOf" srcId="{8BA96C9F-67C3-4A7E-8D76-7C5404D000BE}" destId="{1172F422-8D29-4CAD-A9EC-ED820C9A9F40}" srcOrd="0" destOrd="6" presId="urn:microsoft.com/office/officeart/2005/8/layout/hList6"/>
    <dgm:cxn modelId="{362899E7-4F12-4592-BFF0-25E334715DA7}" type="presOf" srcId="{A1C00263-E8D6-49EC-92D3-536BF1DC9064}" destId="{1172F422-8D29-4CAD-A9EC-ED820C9A9F40}" srcOrd="0" destOrd="2" presId="urn:microsoft.com/office/officeart/2005/8/layout/hList6"/>
    <dgm:cxn modelId="{7F621716-ADF6-42A6-9636-C730283423E5}" srcId="{D34E0BEF-5387-4C1A-9867-FEE93F770724}" destId="{8BA96C9F-67C3-4A7E-8D76-7C5404D000BE}" srcOrd="5" destOrd="0" parTransId="{DE499D37-76C7-4319-8CA3-291B0E8AB7AB}" sibTransId="{CD336E36-8BB9-4681-99FC-880A83175A03}"/>
    <dgm:cxn modelId="{6FB613F0-29BD-4159-A64A-DF0640C8363E}" type="presOf" srcId="{248C4B1E-6E3F-45D3-9505-403017DADC17}" destId="{1172F422-8D29-4CAD-A9EC-ED820C9A9F40}" srcOrd="0" destOrd="1" presId="urn:microsoft.com/office/officeart/2005/8/layout/hList6"/>
    <dgm:cxn modelId="{47BECD83-3D76-4DDF-8E2E-992AB8600EDB}" type="presOf" srcId="{609790AD-9693-4634-9ED8-6C5D95517F66}" destId="{BD7BCB8F-5685-4073-BA4C-5BBD535D557A}" srcOrd="0" destOrd="4" presId="urn:microsoft.com/office/officeart/2005/8/layout/hList6"/>
    <dgm:cxn modelId="{828C1DB0-446B-4EB9-BA90-AD425B250F81}" type="presParOf" srcId="{77432AD1-E1CA-4D83-83F0-28E1C6FA8968}" destId="{1172F422-8D29-4CAD-A9EC-ED820C9A9F40}" srcOrd="0" destOrd="0" presId="urn:microsoft.com/office/officeart/2005/8/layout/hList6"/>
    <dgm:cxn modelId="{06224259-5775-41FE-A7D3-AB4CCCACED66}" type="presParOf" srcId="{77432AD1-E1CA-4D83-83F0-28E1C6FA8968}" destId="{A8EB48F2-F60A-4953-A20B-743EBC974783}" srcOrd="1" destOrd="0" presId="urn:microsoft.com/office/officeart/2005/8/layout/hList6"/>
    <dgm:cxn modelId="{0A1B00AF-7A37-4B22-A9B6-F048F6ED7209}" type="presParOf" srcId="{77432AD1-E1CA-4D83-83F0-28E1C6FA8968}" destId="{BD7BCB8F-5685-4073-BA4C-5BBD535D557A}" srcOrd="2" destOrd="0" presId="urn:microsoft.com/office/officeart/2005/8/layout/h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328DDCA-E91F-40D3-80ED-7EDDC6587CED}" type="doc">
      <dgm:prSet loTypeId="urn:microsoft.com/office/officeart/2005/8/layout/pyramid2" loCatId="pyramid" qsTypeId="urn:microsoft.com/office/officeart/2005/8/quickstyle/simple1" qsCatId="simple" csTypeId="urn:microsoft.com/office/officeart/2005/8/colors/accent1_2" csCatId="accent1" phldr="1"/>
      <dgm:spPr/>
    </dgm:pt>
    <dgm:pt modelId="{6FAF0D56-E698-46FE-8AFA-DB239644E64F}">
      <dgm:prSet phldrT="[Text]" custT="1"/>
      <dgm:spPr/>
      <dgm:t>
        <a:bodyPr/>
        <a:lstStyle/>
        <a:p>
          <a:r>
            <a:rPr lang="en-US" sz="1600" dirty="0" smtClean="0"/>
            <a:t>Credibility</a:t>
          </a:r>
          <a:endParaRPr lang="ne-NP" sz="1600" dirty="0"/>
        </a:p>
      </dgm:t>
    </dgm:pt>
    <dgm:pt modelId="{938CF15E-7F7A-4C31-81E2-8D7BE6C20732}" type="parTrans" cxnId="{52E67587-AD97-4D27-8199-253A7CB45CDD}">
      <dgm:prSet/>
      <dgm:spPr/>
      <dgm:t>
        <a:bodyPr/>
        <a:lstStyle/>
        <a:p>
          <a:endParaRPr lang="ne-NP"/>
        </a:p>
      </dgm:t>
    </dgm:pt>
    <dgm:pt modelId="{93B2E425-C1C1-4B0D-A842-FBA2947FC612}" type="sibTrans" cxnId="{52E67587-AD97-4D27-8199-253A7CB45CDD}">
      <dgm:prSet/>
      <dgm:spPr/>
      <dgm:t>
        <a:bodyPr/>
        <a:lstStyle/>
        <a:p>
          <a:endParaRPr lang="ne-NP"/>
        </a:p>
      </dgm:t>
    </dgm:pt>
    <dgm:pt modelId="{309BEC18-BEC1-48B3-AC1D-6955037CBE72}">
      <dgm:prSet phldrT="[Text]" custT="1"/>
      <dgm:spPr/>
      <dgm:t>
        <a:bodyPr/>
        <a:lstStyle/>
        <a:p>
          <a:r>
            <a:rPr lang="en-US" sz="1600" dirty="0" smtClean="0"/>
            <a:t>Confidence</a:t>
          </a:r>
          <a:endParaRPr lang="ne-NP" sz="1600" dirty="0"/>
        </a:p>
      </dgm:t>
    </dgm:pt>
    <dgm:pt modelId="{2ED61F60-579F-44DD-BF9A-E790036CB5F6}" type="parTrans" cxnId="{8B3817A6-62CA-4338-90C3-51650D6C1500}">
      <dgm:prSet/>
      <dgm:spPr/>
      <dgm:t>
        <a:bodyPr/>
        <a:lstStyle/>
        <a:p>
          <a:endParaRPr lang="ne-NP"/>
        </a:p>
      </dgm:t>
    </dgm:pt>
    <dgm:pt modelId="{6D0BB659-8E3F-4766-A3B1-D498749919A0}" type="sibTrans" cxnId="{8B3817A6-62CA-4338-90C3-51650D6C1500}">
      <dgm:prSet/>
      <dgm:spPr/>
      <dgm:t>
        <a:bodyPr/>
        <a:lstStyle/>
        <a:p>
          <a:endParaRPr lang="ne-NP"/>
        </a:p>
      </dgm:t>
    </dgm:pt>
    <dgm:pt modelId="{6FC403F3-F641-40E4-9797-3D6FDE888437}">
      <dgm:prSet phldrT="[Text]" custT="1"/>
      <dgm:spPr/>
      <dgm:t>
        <a:bodyPr/>
        <a:lstStyle/>
        <a:p>
          <a:r>
            <a:rPr lang="en-US" sz="1600" dirty="0" smtClean="0"/>
            <a:t>Trust</a:t>
          </a:r>
          <a:endParaRPr lang="ne-NP" sz="1600" dirty="0"/>
        </a:p>
      </dgm:t>
    </dgm:pt>
    <dgm:pt modelId="{A0362D21-08A6-4DD3-9B57-599F8FF4E425}" type="parTrans" cxnId="{3ADD2E94-52AF-46B8-921C-134E9A81FD60}">
      <dgm:prSet/>
      <dgm:spPr/>
      <dgm:t>
        <a:bodyPr/>
        <a:lstStyle/>
        <a:p>
          <a:endParaRPr lang="ne-NP"/>
        </a:p>
      </dgm:t>
    </dgm:pt>
    <dgm:pt modelId="{5DCC698A-89EA-4BA5-8DD6-2F0E7D5328BF}" type="sibTrans" cxnId="{3ADD2E94-52AF-46B8-921C-134E9A81FD60}">
      <dgm:prSet/>
      <dgm:spPr/>
      <dgm:t>
        <a:bodyPr/>
        <a:lstStyle/>
        <a:p>
          <a:endParaRPr lang="ne-NP"/>
        </a:p>
      </dgm:t>
    </dgm:pt>
    <dgm:pt modelId="{C45BF089-5903-4686-862D-5F6ED1B3F7EB}">
      <dgm:prSet phldrT="[Text]" custT="1"/>
      <dgm:spPr/>
      <dgm:t>
        <a:bodyPr/>
        <a:lstStyle/>
        <a:p>
          <a:r>
            <a:rPr lang="en-US" sz="1800" dirty="0" smtClean="0"/>
            <a:t>Foundation of Rule of Law </a:t>
          </a:r>
          <a:endParaRPr lang="ne-NP" sz="1800" dirty="0"/>
        </a:p>
      </dgm:t>
    </dgm:pt>
    <dgm:pt modelId="{B12FEF77-F1F4-48B4-8CE7-540CA8C3AAD5}" type="sibTrans" cxnId="{FFB28D32-EF30-4882-AAB0-CE750CA28DCF}">
      <dgm:prSet/>
      <dgm:spPr/>
      <dgm:t>
        <a:bodyPr/>
        <a:lstStyle/>
        <a:p>
          <a:endParaRPr lang="ne-NP"/>
        </a:p>
      </dgm:t>
    </dgm:pt>
    <dgm:pt modelId="{6F06C0DE-17F1-4B26-8769-ACF5E757C663}" type="parTrans" cxnId="{FFB28D32-EF30-4882-AAB0-CE750CA28DCF}">
      <dgm:prSet/>
      <dgm:spPr/>
      <dgm:t>
        <a:bodyPr/>
        <a:lstStyle/>
        <a:p>
          <a:endParaRPr lang="ne-NP"/>
        </a:p>
      </dgm:t>
    </dgm:pt>
    <dgm:pt modelId="{34E64A8D-E34B-423C-B823-4058B2E3FAC5}" type="pres">
      <dgm:prSet presAssocID="{F328DDCA-E91F-40D3-80ED-7EDDC6587CED}" presName="compositeShape" presStyleCnt="0">
        <dgm:presLayoutVars>
          <dgm:dir/>
          <dgm:resizeHandles/>
        </dgm:presLayoutVars>
      </dgm:prSet>
      <dgm:spPr/>
    </dgm:pt>
    <dgm:pt modelId="{A1D6C4AA-BEBB-4734-98B7-E680C36F9763}" type="pres">
      <dgm:prSet presAssocID="{F328DDCA-E91F-40D3-80ED-7EDDC6587CED}" presName="pyramid" presStyleLbl="node1" presStyleIdx="0" presStyleCnt="1" custScaleX="92295" custScaleY="68504" custLinFactNeighborX="12720" custLinFactNeighborY="-6657"/>
      <dgm:spPr/>
    </dgm:pt>
    <dgm:pt modelId="{D1E26223-0106-4E95-A39B-75D3CEECDA8F}" type="pres">
      <dgm:prSet presAssocID="{F328DDCA-E91F-40D3-80ED-7EDDC6587CED}" presName="theList" presStyleCnt="0"/>
      <dgm:spPr/>
    </dgm:pt>
    <dgm:pt modelId="{C4CF70DA-0425-4BFA-9365-F3222E7F6D98}" type="pres">
      <dgm:prSet presAssocID="{6FAF0D56-E698-46FE-8AFA-DB239644E64F}" presName="aNode" presStyleLbl="fgAcc1" presStyleIdx="0" presStyleCnt="4" custScaleX="82587" custScaleY="18821" custLinFactY="18007" custLinFactNeighborX="13418" custLinFactNeighborY="100000">
        <dgm:presLayoutVars>
          <dgm:bulletEnabled val="1"/>
        </dgm:presLayoutVars>
      </dgm:prSet>
      <dgm:spPr/>
    </dgm:pt>
    <dgm:pt modelId="{D19BC35C-C07D-41E9-A738-319BAF09D564}" type="pres">
      <dgm:prSet presAssocID="{6FAF0D56-E698-46FE-8AFA-DB239644E64F}" presName="aSpace" presStyleCnt="0"/>
      <dgm:spPr/>
    </dgm:pt>
    <dgm:pt modelId="{788849AE-20D1-48F9-BD82-BAAB9B3A54CF}" type="pres">
      <dgm:prSet presAssocID="{309BEC18-BEC1-48B3-AC1D-6955037CBE72}" presName="aNode" presStyleLbl="fgAcc1" presStyleIdx="1" presStyleCnt="4" custScaleX="82587" custScaleY="18821" custLinFactY="14643" custLinFactNeighborX="13509" custLinFactNeighborY="100000">
        <dgm:presLayoutVars>
          <dgm:bulletEnabled val="1"/>
        </dgm:presLayoutVars>
      </dgm:prSet>
      <dgm:spPr/>
    </dgm:pt>
    <dgm:pt modelId="{0A9B1F4B-3360-48CA-BB58-B31D80930BFB}" type="pres">
      <dgm:prSet presAssocID="{309BEC18-BEC1-48B3-AC1D-6955037CBE72}" presName="aSpace" presStyleCnt="0"/>
      <dgm:spPr/>
    </dgm:pt>
    <dgm:pt modelId="{7049CE54-DB6D-4E97-A92E-23210F197B5A}" type="pres">
      <dgm:prSet presAssocID="{6FC403F3-F641-40E4-9797-3D6FDE888437}" presName="aNode" presStyleLbl="fgAcc1" presStyleIdx="2" presStyleCnt="4" custScaleX="82587" custScaleY="18821" custLinFactY="9165" custLinFactNeighborX="12275" custLinFactNeighborY="100000">
        <dgm:presLayoutVars>
          <dgm:bulletEnabled val="1"/>
        </dgm:presLayoutVars>
      </dgm:prSet>
      <dgm:spPr/>
    </dgm:pt>
    <dgm:pt modelId="{24EC5FD8-2F18-4CAC-8B03-D8C0475AAEF1}" type="pres">
      <dgm:prSet presAssocID="{6FC403F3-F641-40E4-9797-3D6FDE888437}" presName="aSpace" presStyleCnt="0"/>
      <dgm:spPr/>
    </dgm:pt>
    <dgm:pt modelId="{B03F2803-3A18-49AE-899A-91FFE2C9BA57}" type="pres">
      <dgm:prSet presAssocID="{C45BF089-5903-4686-862D-5F6ED1B3F7EB}" presName="aNode" presStyleLbl="fgAcc1" presStyleIdx="3" presStyleCnt="4" custScaleX="174455" custScaleY="40602" custLinFactY="18666" custLinFactNeighborX="-46696" custLinFactNeighborY="100000">
        <dgm:presLayoutVars>
          <dgm:bulletEnabled val="1"/>
        </dgm:presLayoutVars>
      </dgm:prSet>
      <dgm:spPr/>
      <dgm:t>
        <a:bodyPr/>
        <a:lstStyle/>
        <a:p>
          <a:endParaRPr lang="ne-NP"/>
        </a:p>
      </dgm:t>
    </dgm:pt>
    <dgm:pt modelId="{B7E57E84-82FE-4F38-A646-3BDF00B09F41}" type="pres">
      <dgm:prSet presAssocID="{C45BF089-5903-4686-862D-5F6ED1B3F7EB}" presName="aSpace" presStyleCnt="0"/>
      <dgm:spPr/>
    </dgm:pt>
  </dgm:ptLst>
  <dgm:cxnLst>
    <dgm:cxn modelId="{3ADD2E94-52AF-46B8-921C-134E9A81FD60}" srcId="{F328DDCA-E91F-40D3-80ED-7EDDC6587CED}" destId="{6FC403F3-F641-40E4-9797-3D6FDE888437}" srcOrd="2" destOrd="0" parTransId="{A0362D21-08A6-4DD3-9B57-599F8FF4E425}" sibTransId="{5DCC698A-89EA-4BA5-8DD6-2F0E7D5328BF}"/>
    <dgm:cxn modelId="{8B3817A6-62CA-4338-90C3-51650D6C1500}" srcId="{F328DDCA-E91F-40D3-80ED-7EDDC6587CED}" destId="{309BEC18-BEC1-48B3-AC1D-6955037CBE72}" srcOrd="1" destOrd="0" parTransId="{2ED61F60-579F-44DD-BF9A-E790036CB5F6}" sibTransId="{6D0BB659-8E3F-4766-A3B1-D498749919A0}"/>
    <dgm:cxn modelId="{D7F5524D-524A-4F54-9739-3E85CBDB70C4}" type="presOf" srcId="{6FAF0D56-E698-46FE-8AFA-DB239644E64F}" destId="{C4CF70DA-0425-4BFA-9365-F3222E7F6D98}" srcOrd="0" destOrd="0" presId="urn:microsoft.com/office/officeart/2005/8/layout/pyramid2"/>
    <dgm:cxn modelId="{52E67587-AD97-4D27-8199-253A7CB45CDD}" srcId="{F328DDCA-E91F-40D3-80ED-7EDDC6587CED}" destId="{6FAF0D56-E698-46FE-8AFA-DB239644E64F}" srcOrd="0" destOrd="0" parTransId="{938CF15E-7F7A-4C31-81E2-8D7BE6C20732}" sibTransId="{93B2E425-C1C1-4B0D-A842-FBA2947FC612}"/>
    <dgm:cxn modelId="{58E5AB33-DF62-4745-A837-DA05E8BD1DC7}" type="presOf" srcId="{F328DDCA-E91F-40D3-80ED-7EDDC6587CED}" destId="{34E64A8D-E34B-423C-B823-4058B2E3FAC5}" srcOrd="0" destOrd="0" presId="urn:microsoft.com/office/officeart/2005/8/layout/pyramid2"/>
    <dgm:cxn modelId="{FFB28D32-EF30-4882-AAB0-CE750CA28DCF}" srcId="{F328DDCA-E91F-40D3-80ED-7EDDC6587CED}" destId="{C45BF089-5903-4686-862D-5F6ED1B3F7EB}" srcOrd="3" destOrd="0" parTransId="{6F06C0DE-17F1-4B26-8769-ACF5E757C663}" sibTransId="{B12FEF77-F1F4-48B4-8CE7-540CA8C3AAD5}"/>
    <dgm:cxn modelId="{CDB0BF4A-4CA7-4EF6-9DD4-AD64F7F3FC40}" type="presOf" srcId="{309BEC18-BEC1-48B3-AC1D-6955037CBE72}" destId="{788849AE-20D1-48F9-BD82-BAAB9B3A54CF}" srcOrd="0" destOrd="0" presId="urn:microsoft.com/office/officeart/2005/8/layout/pyramid2"/>
    <dgm:cxn modelId="{C0C8F89C-B37C-4404-9C40-ED84DDDCAF97}" type="presOf" srcId="{6FC403F3-F641-40E4-9797-3D6FDE888437}" destId="{7049CE54-DB6D-4E97-A92E-23210F197B5A}" srcOrd="0" destOrd="0" presId="urn:microsoft.com/office/officeart/2005/8/layout/pyramid2"/>
    <dgm:cxn modelId="{43EF1615-A920-4AE3-B9BB-D0A709EF5A23}" type="presOf" srcId="{C45BF089-5903-4686-862D-5F6ED1B3F7EB}" destId="{B03F2803-3A18-49AE-899A-91FFE2C9BA57}" srcOrd="0" destOrd="0" presId="urn:microsoft.com/office/officeart/2005/8/layout/pyramid2"/>
    <dgm:cxn modelId="{3DE6E2C8-770F-4734-9862-4F1E6C1A909D}" type="presParOf" srcId="{34E64A8D-E34B-423C-B823-4058B2E3FAC5}" destId="{A1D6C4AA-BEBB-4734-98B7-E680C36F9763}" srcOrd="0" destOrd="0" presId="urn:microsoft.com/office/officeart/2005/8/layout/pyramid2"/>
    <dgm:cxn modelId="{DE6E5B9C-4C9C-4EF0-91DD-31471E90E307}" type="presParOf" srcId="{34E64A8D-E34B-423C-B823-4058B2E3FAC5}" destId="{D1E26223-0106-4E95-A39B-75D3CEECDA8F}" srcOrd="1" destOrd="0" presId="urn:microsoft.com/office/officeart/2005/8/layout/pyramid2"/>
    <dgm:cxn modelId="{DA6FAE1E-7EB3-45CA-8DEB-81B327777B1A}" type="presParOf" srcId="{D1E26223-0106-4E95-A39B-75D3CEECDA8F}" destId="{C4CF70DA-0425-4BFA-9365-F3222E7F6D98}" srcOrd="0" destOrd="0" presId="urn:microsoft.com/office/officeart/2005/8/layout/pyramid2"/>
    <dgm:cxn modelId="{FDBA7B6A-F4C2-4E95-B703-11DB8E4B76E5}" type="presParOf" srcId="{D1E26223-0106-4E95-A39B-75D3CEECDA8F}" destId="{D19BC35C-C07D-41E9-A738-319BAF09D564}" srcOrd="1" destOrd="0" presId="urn:microsoft.com/office/officeart/2005/8/layout/pyramid2"/>
    <dgm:cxn modelId="{E20CA9DD-4698-489F-AD0B-39653A699AA0}" type="presParOf" srcId="{D1E26223-0106-4E95-A39B-75D3CEECDA8F}" destId="{788849AE-20D1-48F9-BD82-BAAB9B3A54CF}" srcOrd="2" destOrd="0" presId="urn:microsoft.com/office/officeart/2005/8/layout/pyramid2"/>
    <dgm:cxn modelId="{76E59294-9D00-421E-AE17-3F3D16CFCC77}" type="presParOf" srcId="{D1E26223-0106-4E95-A39B-75D3CEECDA8F}" destId="{0A9B1F4B-3360-48CA-BB58-B31D80930BFB}" srcOrd="3" destOrd="0" presId="urn:microsoft.com/office/officeart/2005/8/layout/pyramid2"/>
    <dgm:cxn modelId="{B346FA71-F56E-4896-9AE9-E2C7F9FF1811}" type="presParOf" srcId="{D1E26223-0106-4E95-A39B-75D3CEECDA8F}" destId="{7049CE54-DB6D-4E97-A92E-23210F197B5A}" srcOrd="4" destOrd="0" presId="urn:microsoft.com/office/officeart/2005/8/layout/pyramid2"/>
    <dgm:cxn modelId="{9DE8191D-81DF-46D2-A918-6026B56D25CB}" type="presParOf" srcId="{D1E26223-0106-4E95-A39B-75D3CEECDA8F}" destId="{24EC5FD8-2F18-4CAC-8B03-D8C0475AAEF1}" srcOrd="5" destOrd="0" presId="urn:microsoft.com/office/officeart/2005/8/layout/pyramid2"/>
    <dgm:cxn modelId="{961A5580-540D-400D-B529-81CE3E89AC72}" type="presParOf" srcId="{D1E26223-0106-4E95-A39B-75D3CEECDA8F}" destId="{B03F2803-3A18-49AE-899A-91FFE2C9BA57}" srcOrd="6" destOrd="0" presId="urn:microsoft.com/office/officeart/2005/8/layout/pyramid2"/>
    <dgm:cxn modelId="{D7370C94-5678-476D-9629-3935EFFD8812}" type="presParOf" srcId="{D1E26223-0106-4E95-A39B-75D3CEECDA8F}" destId="{B7E57E84-82FE-4F38-A646-3BDF00B09F41}" srcOrd="7" destOrd="0" presId="urn:microsoft.com/office/officeart/2005/8/layout/pyramid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172F422-8D29-4CAD-A9EC-ED820C9A9F40}">
      <dsp:nvSpPr>
        <dsp:cNvPr id="0" name=""/>
        <dsp:cNvSpPr/>
      </dsp:nvSpPr>
      <dsp:spPr>
        <a:xfrm rot="16200000">
          <a:off x="-458377" y="460117"/>
          <a:ext cx="5357309" cy="4437074"/>
        </a:xfrm>
        <a:prstGeom prst="flowChartManualOperation">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0" rIns="152400" bIns="0" numCol="1" spcCol="1270" anchor="t" anchorCtr="0">
          <a:noAutofit/>
        </a:bodyPr>
        <a:lstStyle/>
        <a:p>
          <a:pPr lvl="0" algn="l" defTabSz="1066800">
            <a:lnSpc>
              <a:spcPct val="90000"/>
            </a:lnSpc>
            <a:spcBef>
              <a:spcPct val="0"/>
            </a:spcBef>
            <a:spcAft>
              <a:spcPct val="35000"/>
            </a:spcAft>
          </a:pPr>
          <a:r>
            <a:rPr lang="en-US" sz="2400" u="sng" kern="1200" dirty="0" smtClean="0"/>
            <a:t>Elements</a:t>
          </a:r>
          <a:endParaRPr lang="ne-NP" sz="2400" u="sng" kern="1200" dirty="0"/>
        </a:p>
        <a:p>
          <a:pPr marL="171450" lvl="1" indent="-171450" algn="l" defTabSz="800100">
            <a:lnSpc>
              <a:spcPct val="90000"/>
            </a:lnSpc>
            <a:spcBef>
              <a:spcPct val="0"/>
            </a:spcBef>
            <a:spcAft>
              <a:spcPct val="15000"/>
            </a:spcAft>
            <a:buChar char="••"/>
          </a:pPr>
          <a:r>
            <a:rPr lang="en-US" sz="1800" kern="1200" dirty="0" smtClean="0"/>
            <a:t>Rule of Law</a:t>
          </a:r>
          <a:endParaRPr lang="ne-NP" sz="1800" kern="1200" dirty="0"/>
        </a:p>
        <a:p>
          <a:pPr marL="171450" lvl="1" indent="-171450" algn="l" defTabSz="800100">
            <a:lnSpc>
              <a:spcPct val="90000"/>
            </a:lnSpc>
            <a:spcBef>
              <a:spcPct val="0"/>
            </a:spcBef>
            <a:spcAft>
              <a:spcPct val="15000"/>
            </a:spcAft>
            <a:buChar char="••"/>
          </a:pPr>
          <a:r>
            <a:rPr lang="en-US" sz="1800" kern="1200" dirty="0" smtClean="0"/>
            <a:t>Judicial System</a:t>
          </a:r>
          <a:endParaRPr lang="ne-NP" sz="1800" kern="1200" dirty="0"/>
        </a:p>
        <a:p>
          <a:pPr marL="171450" lvl="1" indent="-171450" algn="l" defTabSz="800100">
            <a:lnSpc>
              <a:spcPct val="90000"/>
            </a:lnSpc>
            <a:spcBef>
              <a:spcPct val="0"/>
            </a:spcBef>
            <a:spcAft>
              <a:spcPct val="15000"/>
            </a:spcAft>
            <a:buChar char="••"/>
          </a:pPr>
          <a:r>
            <a:rPr lang="en-US" sz="1800" kern="1200" dirty="0" smtClean="0"/>
            <a:t>Bar</a:t>
          </a:r>
          <a:endParaRPr lang="ne-NP" sz="1800" kern="1200" dirty="0"/>
        </a:p>
        <a:p>
          <a:pPr marL="171450" lvl="1" indent="-171450" algn="l" defTabSz="800100">
            <a:lnSpc>
              <a:spcPct val="90000"/>
            </a:lnSpc>
            <a:spcBef>
              <a:spcPct val="0"/>
            </a:spcBef>
            <a:spcAft>
              <a:spcPct val="15000"/>
            </a:spcAft>
            <a:buChar char="••"/>
          </a:pPr>
          <a:r>
            <a:rPr lang="en-US" sz="1800" kern="1200" dirty="0" smtClean="0"/>
            <a:t>Prosecutors (Federal and Local)</a:t>
          </a:r>
          <a:endParaRPr lang="ne-NP" sz="1800" kern="1200" dirty="0"/>
        </a:p>
        <a:p>
          <a:pPr marL="171450" lvl="1" indent="-171450" algn="l" defTabSz="800100">
            <a:lnSpc>
              <a:spcPct val="90000"/>
            </a:lnSpc>
            <a:spcBef>
              <a:spcPct val="0"/>
            </a:spcBef>
            <a:spcAft>
              <a:spcPct val="15000"/>
            </a:spcAft>
            <a:buChar char="••"/>
          </a:pPr>
          <a:r>
            <a:rPr lang="en-US" sz="1800" kern="1200" dirty="0" smtClean="0"/>
            <a:t>Enforcement Agencies (Federal and Local)</a:t>
          </a:r>
          <a:endParaRPr lang="ne-NP" sz="1800" kern="1200" dirty="0"/>
        </a:p>
        <a:p>
          <a:pPr marL="171450" lvl="1" indent="-171450" algn="l" defTabSz="800100">
            <a:lnSpc>
              <a:spcPct val="90000"/>
            </a:lnSpc>
            <a:spcBef>
              <a:spcPct val="0"/>
            </a:spcBef>
            <a:spcAft>
              <a:spcPct val="15000"/>
            </a:spcAft>
            <a:buChar char="••"/>
          </a:pPr>
          <a:r>
            <a:rPr lang="en-US" sz="1800" kern="1200" dirty="0" smtClean="0"/>
            <a:t>Administrative agencies</a:t>
          </a:r>
          <a:endParaRPr lang="ne-NP" sz="1800" kern="1200" dirty="0"/>
        </a:p>
      </dsp:txBody>
      <dsp:txXfrm rot="5400000">
        <a:off x="1741" y="1071461"/>
        <a:ext cx="4437074" cy="3214385"/>
      </dsp:txXfrm>
    </dsp:sp>
    <dsp:sp modelId="{BD7BCB8F-5685-4073-BA4C-5BBD535D557A}">
      <dsp:nvSpPr>
        <dsp:cNvPr id="0" name=""/>
        <dsp:cNvSpPr/>
      </dsp:nvSpPr>
      <dsp:spPr>
        <a:xfrm rot="16200000">
          <a:off x="3983007" y="745743"/>
          <a:ext cx="5357309" cy="3865821"/>
        </a:xfrm>
        <a:prstGeom prst="flowChartManualOperation">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0" rIns="152400" bIns="0" numCol="1" spcCol="1270" anchor="t" anchorCtr="0">
          <a:noAutofit/>
        </a:bodyPr>
        <a:lstStyle/>
        <a:p>
          <a:pPr lvl="0" algn="l" defTabSz="1066800">
            <a:lnSpc>
              <a:spcPct val="90000"/>
            </a:lnSpc>
            <a:spcBef>
              <a:spcPct val="0"/>
            </a:spcBef>
            <a:spcAft>
              <a:spcPct val="35000"/>
            </a:spcAft>
          </a:pPr>
          <a:r>
            <a:rPr lang="en-US" sz="2400" u="sng" kern="1200" dirty="0" smtClean="0"/>
            <a:t>Competencies</a:t>
          </a:r>
          <a:endParaRPr lang="ne-NP" sz="2400" u="sng" kern="1200" dirty="0"/>
        </a:p>
        <a:p>
          <a:pPr marL="171450" lvl="1" indent="-171450" algn="l" defTabSz="800100">
            <a:lnSpc>
              <a:spcPct val="90000"/>
            </a:lnSpc>
            <a:spcBef>
              <a:spcPct val="0"/>
            </a:spcBef>
            <a:spcAft>
              <a:spcPct val="15000"/>
            </a:spcAft>
            <a:buChar char="••"/>
          </a:pPr>
          <a:r>
            <a:rPr lang="en-US" sz="1800" kern="1200" dirty="0" smtClean="0"/>
            <a:t>Well established and robust </a:t>
          </a:r>
          <a:endParaRPr lang="ne-NP" sz="1800" kern="1200" dirty="0"/>
        </a:p>
        <a:p>
          <a:pPr marL="171450" lvl="1" indent="-171450" algn="l" defTabSz="800100">
            <a:lnSpc>
              <a:spcPct val="90000"/>
            </a:lnSpc>
            <a:spcBef>
              <a:spcPct val="0"/>
            </a:spcBef>
            <a:spcAft>
              <a:spcPct val="15000"/>
            </a:spcAft>
            <a:buChar char="••"/>
          </a:pPr>
          <a:r>
            <a:rPr lang="en-US" sz="1800" kern="1200" dirty="0" smtClean="0"/>
            <a:t>Mature and Independent </a:t>
          </a:r>
          <a:endParaRPr lang="ne-NP" sz="1800" kern="1200" dirty="0"/>
        </a:p>
        <a:p>
          <a:pPr marL="171450" lvl="1" indent="-171450" algn="l" defTabSz="800100">
            <a:lnSpc>
              <a:spcPct val="90000"/>
            </a:lnSpc>
            <a:spcBef>
              <a:spcPct val="0"/>
            </a:spcBef>
            <a:spcAft>
              <a:spcPct val="15000"/>
            </a:spcAft>
            <a:buChar char="••"/>
          </a:pPr>
          <a:r>
            <a:rPr lang="en-US" sz="1800" kern="1200" dirty="0" smtClean="0"/>
            <a:t>Well - developed  Environmental </a:t>
          </a:r>
          <a:endParaRPr lang="ne-NP" sz="1800" kern="1200" dirty="0"/>
        </a:p>
        <a:p>
          <a:pPr marL="171450" lvl="1" indent="-171450" algn="l" defTabSz="800100">
            <a:lnSpc>
              <a:spcPct val="90000"/>
            </a:lnSpc>
            <a:spcBef>
              <a:spcPct val="0"/>
            </a:spcBef>
            <a:spcAft>
              <a:spcPct val="15000"/>
            </a:spcAft>
            <a:buChar char="••"/>
          </a:pPr>
          <a:r>
            <a:rPr lang="en-US" sz="1800" kern="1200" dirty="0" smtClean="0"/>
            <a:t>Experienced</a:t>
          </a:r>
          <a:endParaRPr lang="ne-NP" sz="1800" kern="1200" dirty="0"/>
        </a:p>
        <a:p>
          <a:pPr marL="171450" lvl="1" indent="-171450" algn="l" defTabSz="800100">
            <a:lnSpc>
              <a:spcPct val="90000"/>
            </a:lnSpc>
            <a:spcBef>
              <a:spcPct val="0"/>
            </a:spcBef>
            <a:spcAft>
              <a:spcPct val="15000"/>
            </a:spcAft>
            <a:buChar char="••"/>
          </a:pPr>
          <a:r>
            <a:rPr lang="en-US" sz="1800" kern="1200" dirty="0" smtClean="0"/>
            <a:t>Experienced</a:t>
          </a:r>
          <a:endParaRPr lang="ne-NP" sz="1800" kern="1200" dirty="0"/>
        </a:p>
        <a:p>
          <a:pPr marL="57150" lvl="1" indent="-57150" algn="l" defTabSz="355600">
            <a:lnSpc>
              <a:spcPct val="90000"/>
            </a:lnSpc>
            <a:spcBef>
              <a:spcPct val="0"/>
            </a:spcBef>
            <a:spcAft>
              <a:spcPct val="15000"/>
            </a:spcAft>
            <a:buChar char="••"/>
          </a:pPr>
          <a:endParaRPr lang="ne-NP" sz="800" kern="1200" dirty="0"/>
        </a:p>
        <a:p>
          <a:pPr marL="171450" lvl="1" indent="-171450" algn="l" defTabSz="800100">
            <a:lnSpc>
              <a:spcPct val="90000"/>
            </a:lnSpc>
            <a:spcBef>
              <a:spcPct val="0"/>
            </a:spcBef>
            <a:spcAft>
              <a:spcPct val="15000"/>
            </a:spcAft>
            <a:buChar char="••"/>
          </a:pPr>
          <a:r>
            <a:rPr lang="en-US" sz="1800" kern="1200" dirty="0" smtClean="0"/>
            <a:t>Equipped with effective tool and resources</a:t>
          </a:r>
          <a:endParaRPr lang="ne-NP" sz="1800" kern="1200" dirty="0"/>
        </a:p>
        <a:p>
          <a:pPr marL="171450" lvl="1" indent="-171450" algn="l" defTabSz="711200">
            <a:lnSpc>
              <a:spcPct val="90000"/>
            </a:lnSpc>
            <a:spcBef>
              <a:spcPct val="0"/>
            </a:spcBef>
            <a:spcAft>
              <a:spcPct val="15000"/>
            </a:spcAft>
            <a:buChar char="••"/>
          </a:pPr>
          <a:endParaRPr lang="ne-NP" sz="1600" kern="1200" dirty="0"/>
        </a:p>
      </dsp:txBody>
      <dsp:txXfrm rot="5400000">
        <a:off x="4728751" y="1071461"/>
        <a:ext cx="3865821" cy="321438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1D6C4AA-BEBB-4734-98B7-E680C36F9763}">
      <dsp:nvSpPr>
        <dsp:cNvPr id="0" name=""/>
        <dsp:cNvSpPr/>
      </dsp:nvSpPr>
      <dsp:spPr>
        <a:xfrm>
          <a:off x="200922" y="263075"/>
          <a:ext cx="2670839" cy="1982373"/>
        </a:xfrm>
        <a:prstGeom prst="triangle">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4CF70DA-0425-4BFA-9365-F3222E7F6D98}">
      <dsp:nvSpPr>
        <dsp:cNvPr id="0" name=""/>
        <dsp:cNvSpPr/>
      </dsp:nvSpPr>
      <dsp:spPr>
        <a:xfrm>
          <a:off x="1584406" y="769894"/>
          <a:ext cx="1553440" cy="296149"/>
        </a:xfrm>
        <a:prstGeom prst="roundRect">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smtClean="0"/>
            <a:t>Credibility</a:t>
          </a:r>
          <a:endParaRPr lang="ne-NP" sz="1600" kern="1200" dirty="0"/>
        </a:p>
      </dsp:txBody>
      <dsp:txXfrm>
        <a:off x="1598863" y="784351"/>
        <a:ext cx="1524526" cy="267235"/>
      </dsp:txXfrm>
    </dsp:sp>
    <dsp:sp modelId="{788849AE-20D1-48F9-BD82-BAAB9B3A54CF}">
      <dsp:nvSpPr>
        <dsp:cNvPr id="0" name=""/>
        <dsp:cNvSpPr/>
      </dsp:nvSpPr>
      <dsp:spPr>
        <a:xfrm>
          <a:off x="1586118" y="1209799"/>
          <a:ext cx="1553440" cy="296149"/>
        </a:xfrm>
        <a:prstGeom prst="roundRect">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smtClean="0"/>
            <a:t>Confidence</a:t>
          </a:r>
          <a:endParaRPr lang="ne-NP" sz="1600" kern="1200" dirty="0"/>
        </a:p>
      </dsp:txBody>
      <dsp:txXfrm>
        <a:off x="1600575" y="1224256"/>
        <a:ext cx="1524526" cy="267235"/>
      </dsp:txXfrm>
    </dsp:sp>
    <dsp:sp modelId="{7049CE54-DB6D-4E97-A92E-23210F197B5A}">
      <dsp:nvSpPr>
        <dsp:cNvPr id="0" name=""/>
        <dsp:cNvSpPr/>
      </dsp:nvSpPr>
      <dsp:spPr>
        <a:xfrm>
          <a:off x="1562906" y="1616441"/>
          <a:ext cx="1553440" cy="296149"/>
        </a:xfrm>
        <a:prstGeom prst="roundRect">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smtClean="0"/>
            <a:t>Trust</a:t>
          </a:r>
          <a:endParaRPr lang="ne-NP" sz="1600" kern="1200" dirty="0"/>
        </a:p>
      </dsp:txBody>
      <dsp:txXfrm>
        <a:off x="1577363" y="1630898"/>
        <a:ext cx="1524526" cy="267235"/>
      </dsp:txXfrm>
    </dsp:sp>
    <dsp:sp modelId="{B03F2803-3A18-49AE-899A-91FFE2C9BA57}">
      <dsp:nvSpPr>
        <dsp:cNvPr id="0" name=""/>
        <dsp:cNvSpPr/>
      </dsp:nvSpPr>
      <dsp:spPr>
        <a:xfrm>
          <a:off x="0" y="2254931"/>
          <a:ext cx="3281454" cy="638875"/>
        </a:xfrm>
        <a:prstGeom prst="roundRect">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kern="1200" dirty="0" smtClean="0"/>
            <a:t>Foundation of Rule of Law </a:t>
          </a:r>
          <a:endParaRPr lang="ne-NP" sz="1800" kern="1200" dirty="0"/>
        </a:p>
      </dsp:txBody>
      <dsp:txXfrm>
        <a:off x="31187" y="2286118"/>
        <a:ext cx="3219080" cy="576501"/>
      </dsp:txXfrm>
    </dsp:sp>
  </dsp:spTree>
</dsp:drawing>
</file>

<file path=ppt/diagrams/layout1.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270B153E-3638-4599-8428-598B5F5D8C3E}" type="datetimeFigureOut">
              <a:rPr lang="ne-NP" smtClean="0"/>
              <a:t>6/21/2017</a:t>
            </a:fld>
            <a:endParaRPr lang="ne-NP"/>
          </a:p>
        </p:txBody>
      </p:sp>
      <p:sp>
        <p:nvSpPr>
          <p:cNvPr id="5" name="Footer Placeholder 4"/>
          <p:cNvSpPr>
            <a:spLocks noGrp="1"/>
          </p:cNvSpPr>
          <p:nvPr>
            <p:ph type="ftr" sz="quarter" idx="11"/>
          </p:nvPr>
        </p:nvSpPr>
        <p:spPr/>
        <p:txBody>
          <a:bodyPr/>
          <a:lstStyle/>
          <a:p>
            <a:endParaRPr lang="ne-NP"/>
          </a:p>
        </p:txBody>
      </p:sp>
      <p:sp>
        <p:nvSpPr>
          <p:cNvPr id="6" name="Slide Number Placeholder 5"/>
          <p:cNvSpPr>
            <a:spLocks noGrp="1"/>
          </p:cNvSpPr>
          <p:nvPr>
            <p:ph type="sldNum" sz="quarter" idx="12"/>
          </p:nvPr>
        </p:nvSpPr>
        <p:spPr/>
        <p:txBody>
          <a:bodyPr/>
          <a:lstStyle/>
          <a:p>
            <a:fld id="{D089C230-374B-40C6-85C9-4CCADE00E5A5}" type="slidenum">
              <a:rPr lang="ne-NP" smtClean="0"/>
              <a:t>‹#›</a:t>
            </a:fld>
            <a:endParaRPr lang="ne-NP"/>
          </a:p>
        </p:txBody>
      </p:sp>
    </p:spTree>
    <p:extLst>
      <p:ext uri="{BB962C8B-B14F-4D97-AF65-F5344CB8AC3E}">
        <p14:creationId xmlns:p14="http://schemas.microsoft.com/office/powerpoint/2010/main" val="22671734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70B153E-3638-4599-8428-598B5F5D8C3E}" type="datetimeFigureOut">
              <a:rPr lang="ne-NP" smtClean="0"/>
              <a:t>6/21/2017</a:t>
            </a:fld>
            <a:endParaRPr lang="ne-NP"/>
          </a:p>
        </p:txBody>
      </p:sp>
      <p:sp>
        <p:nvSpPr>
          <p:cNvPr id="5" name="Footer Placeholder 4"/>
          <p:cNvSpPr>
            <a:spLocks noGrp="1"/>
          </p:cNvSpPr>
          <p:nvPr>
            <p:ph type="ftr" sz="quarter" idx="11"/>
          </p:nvPr>
        </p:nvSpPr>
        <p:spPr/>
        <p:txBody>
          <a:bodyPr/>
          <a:lstStyle/>
          <a:p>
            <a:endParaRPr lang="ne-NP"/>
          </a:p>
        </p:txBody>
      </p:sp>
      <p:sp>
        <p:nvSpPr>
          <p:cNvPr id="6" name="Slide Number Placeholder 5"/>
          <p:cNvSpPr>
            <a:spLocks noGrp="1"/>
          </p:cNvSpPr>
          <p:nvPr>
            <p:ph type="sldNum" sz="quarter" idx="12"/>
          </p:nvPr>
        </p:nvSpPr>
        <p:spPr/>
        <p:txBody>
          <a:bodyPr/>
          <a:lstStyle/>
          <a:p>
            <a:fld id="{D089C230-374B-40C6-85C9-4CCADE00E5A5}" type="slidenum">
              <a:rPr lang="ne-NP" smtClean="0"/>
              <a:t>‹#›</a:t>
            </a:fld>
            <a:endParaRPr lang="ne-NP"/>
          </a:p>
        </p:txBody>
      </p:sp>
    </p:spTree>
    <p:extLst>
      <p:ext uri="{BB962C8B-B14F-4D97-AF65-F5344CB8AC3E}">
        <p14:creationId xmlns:p14="http://schemas.microsoft.com/office/powerpoint/2010/main" val="24616338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70B153E-3638-4599-8428-598B5F5D8C3E}" type="datetimeFigureOut">
              <a:rPr lang="ne-NP" smtClean="0"/>
              <a:t>6/21/2017</a:t>
            </a:fld>
            <a:endParaRPr lang="ne-NP"/>
          </a:p>
        </p:txBody>
      </p:sp>
      <p:sp>
        <p:nvSpPr>
          <p:cNvPr id="5" name="Footer Placeholder 4"/>
          <p:cNvSpPr>
            <a:spLocks noGrp="1"/>
          </p:cNvSpPr>
          <p:nvPr>
            <p:ph type="ftr" sz="quarter" idx="11"/>
          </p:nvPr>
        </p:nvSpPr>
        <p:spPr/>
        <p:txBody>
          <a:bodyPr/>
          <a:lstStyle/>
          <a:p>
            <a:endParaRPr lang="ne-NP"/>
          </a:p>
        </p:txBody>
      </p:sp>
      <p:sp>
        <p:nvSpPr>
          <p:cNvPr id="6" name="Slide Number Placeholder 5"/>
          <p:cNvSpPr>
            <a:spLocks noGrp="1"/>
          </p:cNvSpPr>
          <p:nvPr>
            <p:ph type="sldNum" sz="quarter" idx="12"/>
          </p:nvPr>
        </p:nvSpPr>
        <p:spPr/>
        <p:txBody>
          <a:bodyPr/>
          <a:lstStyle/>
          <a:p>
            <a:fld id="{D089C230-374B-40C6-85C9-4CCADE00E5A5}" type="slidenum">
              <a:rPr lang="ne-NP" smtClean="0"/>
              <a:t>‹#›</a:t>
            </a:fld>
            <a:endParaRPr lang="ne-NP"/>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50198157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70B153E-3638-4599-8428-598B5F5D8C3E}" type="datetimeFigureOut">
              <a:rPr lang="ne-NP" smtClean="0"/>
              <a:t>6/21/2017</a:t>
            </a:fld>
            <a:endParaRPr lang="ne-NP"/>
          </a:p>
        </p:txBody>
      </p:sp>
      <p:sp>
        <p:nvSpPr>
          <p:cNvPr id="5" name="Footer Placeholder 4"/>
          <p:cNvSpPr>
            <a:spLocks noGrp="1"/>
          </p:cNvSpPr>
          <p:nvPr>
            <p:ph type="ftr" sz="quarter" idx="11"/>
          </p:nvPr>
        </p:nvSpPr>
        <p:spPr/>
        <p:txBody>
          <a:bodyPr/>
          <a:lstStyle/>
          <a:p>
            <a:endParaRPr lang="ne-NP"/>
          </a:p>
        </p:txBody>
      </p:sp>
      <p:sp>
        <p:nvSpPr>
          <p:cNvPr id="6" name="Slide Number Placeholder 5"/>
          <p:cNvSpPr>
            <a:spLocks noGrp="1"/>
          </p:cNvSpPr>
          <p:nvPr>
            <p:ph type="sldNum" sz="quarter" idx="12"/>
          </p:nvPr>
        </p:nvSpPr>
        <p:spPr/>
        <p:txBody>
          <a:bodyPr/>
          <a:lstStyle/>
          <a:p>
            <a:fld id="{D089C230-374B-40C6-85C9-4CCADE00E5A5}" type="slidenum">
              <a:rPr lang="ne-NP" smtClean="0"/>
              <a:t>‹#›</a:t>
            </a:fld>
            <a:endParaRPr lang="ne-NP"/>
          </a:p>
        </p:txBody>
      </p:sp>
    </p:spTree>
    <p:extLst>
      <p:ext uri="{BB962C8B-B14F-4D97-AF65-F5344CB8AC3E}">
        <p14:creationId xmlns:p14="http://schemas.microsoft.com/office/powerpoint/2010/main" val="185940241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70B153E-3638-4599-8428-598B5F5D8C3E}" type="datetimeFigureOut">
              <a:rPr lang="ne-NP" smtClean="0"/>
              <a:t>6/21/2017</a:t>
            </a:fld>
            <a:endParaRPr lang="ne-NP"/>
          </a:p>
        </p:txBody>
      </p:sp>
      <p:sp>
        <p:nvSpPr>
          <p:cNvPr id="5" name="Footer Placeholder 4"/>
          <p:cNvSpPr>
            <a:spLocks noGrp="1"/>
          </p:cNvSpPr>
          <p:nvPr>
            <p:ph type="ftr" sz="quarter" idx="11"/>
          </p:nvPr>
        </p:nvSpPr>
        <p:spPr/>
        <p:txBody>
          <a:bodyPr/>
          <a:lstStyle/>
          <a:p>
            <a:endParaRPr lang="ne-NP"/>
          </a:p>
        </p:txBody>
      </p:sp>
      <p:sp>
        <p:nvSpPr>
          <p:cNvPr id="6" name="Slide Number Placeholder 5"/>
          <p:cNvSpPr>
            <a:spLocks noGrp="1"/>
          </p:cNvSpPr>
          <p:nvPr>
            <p:ph type="sldNum" sz="quarter" idx="12"/>
          </p:nvPr>
        </p:nvSpPr>
        <p:spPr/>
        <p:txBody>
          <a:bodyPr/>
          <a:lstStyle/>
          <a:p>
            <a:fld id="{D089C230-374B-40C6-85C9-4CCADE00E5A5}" type="slidenum">
              <a:rPr lang="ne-NP" smtClean="0"/>
              <a:t>‹#›</a:t>
            </a:fld>
            <a:endParaRPr lang="ne-NP"/>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27582648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70B153E-3638-4599-8428-598B5F5D8C3E}" type="datetimeFigureOut">
              <a:rPr lang="ne-NP" smtClean="0"/>
              <a:t>6/21/2017</a:t>
            </a:fld>
            <a:endParaRPr lang="ne-NP"/>
          </a:p>
        </p:txBody>
      </p:sp>
      <p:sp>
        <p:nvSpPr>
          <p:cNvPr id="5" name="Footer Placeholder 4"/>
          <p:cNvSpPr>
            <a:spLocks noGrp="1"/>
          </p:cNvSpPr>
          <p:nvPr>
            <p:ph type="ftr" sz="quarter" idx="11"/>
          </p:nvPr>
        </p:nvSpPr>
        <p:spPr/>
        <p:txBody>
          <a:bodyPr/>
          <a:lstStyle/>
          <a:p>
            <a:endParaRPr lang="ne-NP"/>
          </a:p>
        </p:txBody>
      </p:sp>
      <p:sp>
        <p:nvSpPr>
          <p:cNvPr id="6" name="Slide Number Placeholder 5"/>
          <p:cNvSpPr>
            <a:spLocks noGrp="1"/>
          </p:cNvSpPr>
          <p:nvPr>
            <p:ph type="sldNum" sz="quarter" idx="12"/>
          </p:nvPr>
        </p:nvSpPr>
        <p:spPr/>
        <p:txBody>
          <a:bodyPr/>
          <a:lstStyle/>
          <a:p>
            <a:fld id="{D089C230-374B-40C6-85C9-4CCADE00E5A5}" type="slidenum">
              <a:rPr lang="ne-NP" smtClean="0"/>
              <a:t>‹#›</a:t>
            </a:fld>
            <a:endParaRPr lang="ne-NP"/>
          </a:p>
        </p:txBody>
      </p:sp>
    </p:spTree>
    <p:extLst>
      <p:ext uri="{BB962C8B-B14F-4D97-AF65-F5344CB8AC3E}">
        <p14:creationId xmlns:p14="http://schemas.microsoft.com/office/powerpoint/2010/main" val="24921622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70B153E-3638-4599-8428-598B5F5D8C3E}" type="datetimeFigureOut">
              <a:rPr lang="ne-NP" smtClean="0"/>
              <a:t>6/21/2017</a:t>
            </a:fld>
            <a:endParaRPr lang="ne-NP"/>
          </a:p>
        </p:txBody>
      </p:sp>
      <p:sp>
        <p:nvSpPr>
          <p:cNvPr id="5" name="Footer Placeholder 4"/>
          <p:cNvSpPr>
            <a:spLocks noGrp="1"/>
          </p:cNvSpPr>
          <p:nvPr>
            <p:ph type="ftr" sz="quarter" idx="11"/>
          </p:nvPr>
        </p:nvSpPr>
        <p:spPr/>
        <p:txBody>
          <a:bodyPr/>
          <a:lstStyle/>
          <a:p>
            <a:endParaRPr lang="ne-NP"/>
          </a:p>
        </p:txBody>
      </p:sp>
      <p:sp>
        <p:nvSpPr>
          <p:cNvPr id="6" name="Slide Number Placeholder 5"/>
          <p:cNvSpPr>
            <a:spLocks noGrp="1"/>
          </p:cNvSpPr>
          <p:nvPr>
            <p:ph type="sldNum" sz="quarter" idx="12"/>
          </p:nvPr>
        </p:nvSpPr>
        <p:spPr/>
        <p:txBody>
          <a:bodyPr/>
          <a:lstStyle/>
          <a:p>
            <a:fld id="{D089C230-374B-40C6-85C9-4CCADE00E5A5}" type="slidenum">
              <a:rPr lang="ne-NP" smtClean="0"/>
              <a:t>‹#›</a:t>
            </a:fld>
            <a:endParaRPr lang="ne-NP"/>
          </a:p>
        </p:txBody>
      </p:sp>
    </p:spTree>
    <p:extLst>
      <p:ext uri="{BB962C8B-B14F-4D97-AF65-F5344CB8AC3E}">
        <p14:creationId xmlns:p14="http://schemas.microsoft.com/office/powerpoint/2010/main" val="222216261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70B153E-3638-4599-8428-598B5F5D8C3E}" type="datetimeFigureOut">
              <a:rPr lang="ne-NP" smtClean="0"/>
              <a:t>6/21/2017</a:t>
            </a:fld>
            <a:endParaRPr lang="ne-NP"/>
          </a:p>
        </p:txBody>
      </p:sp>
      <p:sp>
        <p:nvSpPr>
          <p:cNvPr id="5" name="Footer Placeholder 4"/>
          <p:cNvSpPr>
            <a:spLocks noGrp="1"/>
          </p:cNvSpPr>
          <p:nvPr>
            <p:ph type="ftr" sz="quarter" idx="11"/>
          </p:nvPr>
        </p:nvSpPr>
        <p:spPr/>
        <p:txBody>
          <a:bodyPr/>
          <a:lstStyle/>
          <a:p>
            <a:endParaRPr lang="ne-NP"/>
          </a:p>
        </p:txBody>
      </p:sp>
      <p:sp>
        <p:nvSpPr>
          <p:cNvPr id="6" name="Slide Number Placeholder 5"/>
          <p:cNvSpPr>
            <a:spLocks noGrp="1"/>
          </p:cNvSpPr>
          <p:nvPr>
            <p:ph type="sldNum" sz="quarter" idx="12"/>
          </p:nvPr>
        </p:nvSpPr>
        <p:spPr/>
        <p:txBody>
          <a:bodyPr/>
          <a:lstStyle/>
          <a:p>
            <a:fld id="{D089C230-374B-40C6-85C9-4CCADE00E5A5}" type="slidenum">
              <a:rPr lang="ne-NP" smtClean="0"/>
              <a:t>‹#›</a:t>
            </a:fld>
            <a:endParaRPr lang="ne-NP"/>
          </a:p>
        </p:txBody>
      </p:sp>
    </p:spTree>
    <p:extLst>
      <p:ext uri="{BB962C8B-B14F-4D97-AF65-F5344CB8AC3E}">
        <p14:creationId xmlns:p14="http://schemas.microsoft.com/office/powerpoint/2010/main" val="35092713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70B153E-3638-4599-8428-598B5F5D8C3E}" type="datetimeFigureOut">
              <a:rPr lang="ne-NP" smtClean="0"/>
              <a:t>6/21/2017</a:t>
            </a:fld>
            <a:endParaRPr lang="ne-NP"/>
          </a:p>
        </p:txBody>
      </p:sp>
      <p:sp>
        <p:nvSpPr>
          <p:cNvPr id="5" name="Footer Placeholder 4"/>
          <p:cNvSpPr>
            <a:spLocks noGrp="1"/>
          </p:cNvSpPr>
          <p:nvPr>
            <p:ph type="ftr" sz="quarter" idx="11"/>
          </p:nvPr>
        </p:nvSpPr>
        <p:spPr/>
        <p:txBody>
          <a:bodyPr/>
          <a:lstStyle/>
          <a:p>
            <a:endParaRPr lang="ne-NP"/>
          </a:p>
        </p:txBody>
      </p:sp>
      <p:sp>
        <p:nvSpPr>
          <p:cNvPr id="6" name="Slide Number Placeholder 5"/>
          <p:cNvSpPr>
            <a:spLocks noGrp="1"/>
          </p:cNvSpPr>
          <p:nvPr>
            <p:ph type="sldNum" sz="quarter" idx="12"/>
          </p:nvPr>
        </p:nvSpPr>
        <p:spPr/>
        <p:txBody>
          <a:bodyPr/>
          <a:lstStyle/>
          <a:p>
            <a:fld id="{D089C230-374B-40C6-85C9-4CCADE00E5A5}" type="slidenum">
              <a:rPr lang="ne-NP" smtClean="0"/>
              <a:t>‹#›</a:t>
            </a:fld>
            <a:endParaRPr lang="ne-NP"/>
          </a:p>
        </p:txBody>
      </p:sp>
    </p:spTree>
    <p:extLst>
      <p:ext uri="{BB962C8B-B14F-4D97-AF65-F5344CB8AC3E}">
        <p14:creationId xmlns:p14="http://schemas.microsoft.com/office/powerpoint/2010/main" val="30373989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70B153E-3638-4599-8428-598B5F5D8C3E}" type="datetimeFigureOut">
              <a:rPr lang="ne-NP" smtClean="0"/>
              <a:t>6/21/2017</a:t>
            </a:fld>
            <a:endParaRPr lang="ne-NP"/>
          </a:p>
        </p:txBody>
      </p:sp>
      <p:sp>
        <p:nvSpPr>
          <p:cNvPr id="5" name="Footer Placeholder 4"/>
          <p:cNvSpPr>
            <a:spLocks noGrp="1"/>
          </p:cNvSpPr>
          <p:nvPr>
            <p:ph type="ftr" sz="quarter" idx="11"/>
          </p:nvPr>
        </p:nvSpPr>
        <p:spPr/>
        <p:txBody>
          <a:bodyPr/>
          <a:lstStyle/>
          <a:p>
            <a:endParaRPr lang="ne-NP"/>
          </a:p>
        </p:txBody>
      </p:sp>
      <p:sp>
        <p:nvSpPr>
          <p:cNvPr id="6" name="Slide Number Placeholder 5"/>
          <p:cNvSpPr>
            <a:spLocks noGrp="1"/>
          </p:cNvSpPr>
          <p:nvPr>
            <p:ph type="sldNum" sz="quarter" idx="12"/>
          </p:nvPr>
        </p:nvSpPr>
        <p:spPr/>
        <p:txBody>
          <a:bodyPr/>
          <a:lstStyle/>
          <a:p>
            <a:fld id="{D089C230-374B-40C6-85C9-4CCADE00E5A5}" type="slidenum">
              <a:rPr lang="ne-NP" smtClean="0"/>
              <a:t>‹#›</a:t>
            </a:fld>
            <a:endParaRPr lang="ne-NP"/>
          </a:p>
        </p:txBody>
      </p:sp>
    </p:spTree>
    <p:extLst>
      <p:ext uri="{BB962C8B-B14F-4D97-AF65-F5344CB8AC3E}">
        <p14:creationId xmlns:p14="http://schemas.microsoft.com/office/powerpoint/2010/main" val="18557165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270B153E-3638-4599-8428-598B5F5D8C3E}" type="datetimeFigureOut">
              <a:rPr lang="ne-NP" smtClean="0"/>
              <a:t>6/21/2017</a:t>
            </a:fld>
            <a:endParaRPr lang="ne-NP"/>
          </a:p>
        </p:txBody>
      </p:sp>
      <p:sp>
        <p:nvSpPr>
          <p:cNvPr id="6" name="Footer Placeholder 5"/>
          <p:cNvSpPr>
            <a:spLocks noGrp="1"/>
          </p:cNvSpPr>
          <p:nvPr>
            <p:ph type="ftr" sz="quarter" idx="11"/>
          </p:nvPr>
        </p:nvSpPr>
        <p:spPr/>
        <p:txBody>
          <a:bodyPr/>
          <a:lstStyle/>
          <a:p>
            <a:endParaRPr lang="ne-NP"/>
          </a:p>
        </p:txBody>
      </p:sp>
      <p:sp>
        <p:nvSpPr>
          <p:cNvPr id="7" name="Slide Number Placeholder 6"/>
          <p:cNvSpPr>
            <a:spLocks noGrp="1"/>
          </p:cNvSpPr>
          <p:nvPr>
            <p:ph type="sldNum" sz="quarter" idx="12"/>
          </p:nvPr>
        </p:nvSpPr>
        <p:spPr/>
        <p:txBody>
          <a:bodyPr/>
          <a:lstStyle/>
          <a:p>
            <a:fld id="{D089C230-374B-40C6-85C9-4CCADE00E5A5}" type="slidenum">
              <a:rPr lang="ne-NP" smtClean="0"/>
              <a:t>‹#›</a:t>
            </a:fld>
            <a:endParaRPr lang="ne-NP"/>
          </a:p>
        </p:txBody>
      </p:sp>
    </p:spTree>
    <p:extLst>
      <p:ext uri="{BB962C8B-B14F-4D97-AF65-F5344CB8AC3E}">
        <p14:creationId xmlns:p14="http://schemas.microsoft.com/office/powerpoint/2010/main" val="12791933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270B153E-3638-4599-8428-598B5F5D8C3E}" type="datetimeFigureOut">
              <a:rPr lang="ne-NP" smtClean="0"/>
              <a:t>6/21/2017</a:t>
            </a:fld>
            <a:endParaRPr lang="ne-NP"/>
          </a:p>
        </p:txBody>
      </p:sp>
      <p:sp>
        <p:nvSpPr>
          <p:cNvPr id="8" name="Footer Placeholder 7"/>
          <p:cNvSpPr>
            <a:spLocks noGrp="1"/>
          </p:cNvSpPr>
          <p:nvPr>
            <p:ph type="ftr" sz="quarter" idx="11"/>
          </p:nvPr>
        </p:nvSpPr>
        <p:spPr/>
        <p:txBody>
          <a:bodyPr/>
          <a:lstStyle/>
          <a:p>
            <a:endParaRPr lang="ne-NP"/>
          </a:p>
        </p:txBody>
      </p:sp>
      <p:sp>
        <p:nvSpPr>
          <p:cNvPr id="9" name="Slide Number Placeholder 8"/>
          <p:cNvSpPr>
            <a:spLocks noGrp="1"/>
          </p:cNvSpPr>
          <p:nvPr>
            <p:ph type="sldNum" sz="quarter" idx="12"/>
          </p:nvPr>
        </p:nvSpPr>
        <p:spPr/>
        <p:txBody>
          <a:bodyPr/>
          <a:lstStyle/>
          <a:p>
            <a:fld id="{D089C230-374B-40C6-85C9-4CCADE00E5A5}" type="slidenum">
              <a:rPr lang="ne-NP" smtClean="0"/>
              <a:t>‹#›</a:t>
            </a:fld>
            <a:endParaRPr lang="ne-NP"/>
          </a:p>
        </p:txBody>
      </p:sp>
    </p:spTree>
    <p:extLst>
      <p:ext uri="{BB962C8B-B14F-4D97-AF65-F5344CB8AC3E}">
        <p14:creationId xmlns:p14="http://schemas.microsoft.com/office/powerpoint/2010/main" val="8204089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270B153E-3638-4599-8428-598B5F5D8C3E}" type="datetimeFigureOut">
              <a:rPr lang="ne-NP" smtClean="0"/>
              <a:t>6/21/2017</a:t>
            </a:fld>
            <a:endParaRPr lang="ne-NP"/>
          </a:p>
        </p:txBody>
      </p:sp>
      <p:sp>
        <p:nvSpPr>
          <p:cNvPr id="4" name="Footer Placeholder 3"/>
          <p:cNvSpPr>
            <a:spLocks noGrp="1"/>
          </p:cNvSpPr>
          <p:nvPr>
            <p:ph type="ftr" sz="quarter" idx="11"/>
          </p:nvPr>
        </p:nvSpPr>
        <p:spPr/>
        <p:txBody>
          <a:bodyPr/>
          <a:lstStyle/>
          <a:p>
            <a:endParaRPr lang="ne-NP"/>
          </a:p>
        </p:txBody>
      </p:sp>
      <p:sp>
        <p:nvSpPr>
          <p:cNvPr id="5" name="Slide Number Placeholder 4"/>
          <p:cNvSpPr>
            <a:spLocks noGrp="1"/>
          </p:cNvSpPr>
          <p:nvPr>
            <p:ph type="sldNum" sz="quarter" idx="12"/>
          </p:nvPr>
        </p:nvSpPr>
        <p:spPr/>
        <p:txBody>
          <a:bodyPr/>
          <a:lstStyle/>
          <a:p>
            <a:fld id="{D089C230-374B-40C6-85C9-4CCADE00E5A5}" type="slidenum">
              <a:rPr lang="ne-NP" smtClean="0"/>
              <a:t>‹#›</a:t>
            </a:fld>
            <a:endParaRPr lang="ne-NP"/>
          </a:p>
        </p:txBody>
      </p:sp>
    </p:spTree>
    <p:extLst>
      <p:ext uri="{BB962C8B-B14F-4D97-AF65-F5344CB8AC3E}">
        <p14:creationId xmlns:p14="http://schemas.microsoft.com/office/powerpoint/2010/main" val="26431411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70B153E-3638-4599-8428-598B5F5D8C3E}" type="datetimeFigureOut">
              <a:rPr lang="ne-NP" smtClean="0"/>
              <a:t>6/21/2017</a:t>
            </a:fld>
            <a:endParaRPr lang="ne-NP"/>
          </a:p>
        </p:txBody>
      </p:sp>
      <p:sp>
        <p:nvSpPr>
          <p:cNvPr id="3" name="Footer Placeholder 2"/>
          <p:cNvSpPr>
            <a:spLocks noGrp="1"/>
          </p:cNvSpPr>
          <p:nvPr>
            <p:ph type="ftr" sz="quarter" idx="11"/>
          </p:nvPr>
        </p:nvSpPr>
        <p:spPr/>
        <p:txBody>
          <a:bodyPr/>
          <a:lstStyle/>
          <a:p>
            <a:endParaRPr lang="ne-NP"/>
          </a:p>
        </p:txBody>
      </p:sp>
      <p:sp>
        <p:nvSpPr>
          <p:cNvPr id="4" name="Slide Number Placeholder 3"/>
          <p:cNvSpPr>
            <a:spLocks noGrp="1"/>
          </p:cNvSpPr>
          <p:nvPr>
            <p:ph type="sldNum" sz="quarter" idx="12"/>
          </p:nvPr>
        </p:nvSpPr>
        <p:spPr/>
        <p:txBody>
          <a:bodyPr/>
          <a:lstStyle/>
          <a:p>
            <a:fld id="{D089C230-374B-40C6-85C9-4CCADE00E5A5}" type="slidenum">
              <a:rPr lang="ne-NP" smtClean="0"/>
              <a:t>‹#›</a:t>
            </a:fld>
            <a:endParaRPr lang="ne-NP"/>
          </a:p>
        </p:txBody>
      </p:sp>
    </p:spTree>
    <p:extLst>
      <p:ext uri="{BB962C8B-B14F-4D97-AF65-F5344CB8AC3E}">
        <p14:creationId xmlns:p14="http://schemas.microsoft.com/office/powerpoint/2010/main" val="6407813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70B153E-3638-4599-8428-598B5F5D8C3E}" type="datetimeFigureOut">
              <a:rPr lang="ne-NP" smtClean="0"/>
              <a:t>6/21/2017</a:t>
            </a:fld>
            <a:endParaRPr lang="ne-NP"/>
          </a:p>
        </p:txBody>
      </p:sp>
      <p:sp>
        <p:nvSpPr>
          <p:cNvPr id="6" name="Footer Placeholder 5"/>
          <p:cNvSpPr>
            <a:spLocks noGrp="1"/>
          </p:cNvSpPr>
          <p:nvPr>
            <p:ph type="ftr" sz="quarter" idx="11"/>
          </p:nvPr>
        </p:nvSpPr>
        <p:spPr/>
        <p:txBody>
          <a:bodyPr/>
          <a:lstStyle/>
          <a:p>
            <a:endParaRPr lang="ne-NP"/>
          </a:p>
        </p:txBody>
      </p:sp>
      <p:sp>
        <p:nvSpPr>
          <p:cNvPr id="7" name="Slide Number Placeholder 6"/>
          <p:cNvSpPr>
            <a:spLocks noGrp="1"/>
          </p:cNvSpPr>
          <p:nvPr>
            <p:ph type="sldNum" sz="quarter" idx="12"/>
          </p:nvPr>
        </p:nvSpPr>
        <p:spPr/>
        <p:txBody>
          <a:bodyPr/>
          <a:lstStyle/>
          <a:p>
            <a:fld id="{D089C230-374B-40C6-85C9-4CCADE00E5A5}" type="slidenum">
              <a:rPr lang="ne-NP" smtClean="0"/>
              <a:t>‹#›</a:t>
            </a:fld>
            <a:endParaRPr lang="ne-NP"/>
          </a:p>
        </p:txBody>
      </p:sp>
    </p:spTree>
    <p:extLst>
      <p:ext uri="{BB962C8B-B14F-4D97-AF65-F5344CB8AC3E}">
        <p14:creationId xmlns:p14="http://schemas.microsoft.com/office/powerpoint/2010/main" val="13698996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70B153E-3638-4599-8428-598B5F5D8C3E}" type="datetimeFigureOut">
              <a:rPr lang="ne-NP" smtClean="0"/>
              <a:t>6/21/2017</a:t>
            </a:fld>
            <a:endParaRPr lang="ne-NP"/>
          </a:p>
        </p:txBody>
      </p:sp>
      <p:sp>
        <p:nvSpPr>
          <p:cNvPr id="6" name="Footer Placeholder 5"/>
          <p:cNvSpPr>
            <a:spLocks noGrp="1"/>
          </p:cNvSpPr>
          <p:nvPr>
            <p:ph type="ftr" sz="quarter" idx="11"/>
          </p:nvPr>
        </p:nvSpPr>
        <p:spPr/>
        <p:txBody>
          <a:bodyPr/>
          <a:lstStyle/>
          <a:p>
            <a:endParaRPr lang="ne-NP"/>
          </a:p>
        </p:txBody>
      </p:sp>
      <p:sp>
        <p:nvSpPr>
          <p:cNvPr id="7" name="Slide Number Placeholder 6"/>
          <p:cNvSpPr>
            <a:spLocks noGrp="1"/>
          </p:cNvSpPr>
          <p:nvPr>
            <p:ph type="sldNum" sz="quarter" idx="12"/>
          </p:nvPr>
        </p:nvSpPr>
        <p:spPr/>
        <p:txBody>
          <a:bodyPr/>
          <a:lstStyle/>
          <a:p>
            <a:fld id="{D089C230-374B-40C6-85C9-4CCADE00E5A5}" type="slidenum">
              <a:rPr lang="ne-NP" smtClean="0"/>
              <a:t>‹#›</a:t>
            </a:fld>
            <a:endParaRPr lang="ne-NP"/>
          </a:p>
        </p:txBody>
      </p:sp>
    </p:spTree>
    <p:extLst>
      <p:ext uri="{BB962C8B-B14F-4D97-AF65-F5344CB8AC3E}">
        <p14:creationId xmlns:p14="http://schemas.microsoft.com/office/powerpoint/2010/main" val="27302305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270B153E-3638-4599-8428-598B5F5D8C3E}" type="datetimeFigureOut">
              <a:rPr lang="ne-NP" smtClean="0"/>
              <a:t>6/21/2017</a:t>
            </a:fld>
            <a:endParaRPr lang="ne-NP"/>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ne-NP"/>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089C230-374B-40C6-85C9-4CCADE00E5A5}" type="slidenum">
              <a:rPr lang="ne-NP" smtClean="0"/>
              <a:t>‹#›</a:t>
            </a:fld>
            <a:endParaRPr lang="ne-NP"/>
          </a:p>
        </p:txBody>
      </p:sp>
    </p:spTree>
    <p:extLst>
      <p:ext uri="{BB962C8B-B14F-4D97-AF65-F5344CB8AC3E}">
        <p14:creationId xmlns:p14="http://schemas.microsoft.com/office/powerpoint/2010/main" val="2807041520"/>
      </p:ext>
    </p:extLst>
  </p:cSld>
  <p:clrMap bg1="lt1" tx1="dk1" bg2="lt2" tx2="dk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 id="2147483726" r:id="rId12"/>
    <p:sldLayoutId id="2147483727" r:id="rId13"/>
    <p:sldLayoutId id="2147483728" r:id="rId14"/>
    <p:sldLayoutId id="2147483729" r:id="rId15"/>
    <p:sldLayoutId id="2147483730"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05854" y="753035"/>
            <a:ext cx="7766936" cy="3528507"/>
          </a:xfrm>
        </p:spPr>
        <p:txBody>
          <a:bodyPr/>
          <a:lstStyle/>
          <a:p>
            <a:pPr algn="ctr"/>
            <a:r>
              <a:rPr lang="en-US" dirty="0" smtClean="0"/>
              <a:t>Environmental law </a:t>
            </a:r>
            <a:r>
              <a:rPr lang="en-US" dirty="0" smtClean="0"/>
              <a:t>Curricula</a:t>
            </a:r>
            <a:br>
              <a:rPr lang="en-US" dirty="0" smtClean="0"/>
            </a:br>
            <a:r>
              <a:rPr lang="en-US" dirty="0" smtClean="0"/>
              <a:t>For</a:t>
            </a:r>
            <a:br>
              <a:rPr lang="en-US" dirty="0" smtClean="0"/>
            </a:br>
            <a:r>
              <a:rPr lang="en-US" dirty="0" smtClean="0"/>
              <a:t>Judicial Education</a:t>
            </a:r>
            <a:endParaRPr lang="ne-NP" dirty="0"/>
          </a:p>
        </p:txBody>
      </p:sp>
      <p:sp>
        <p:nvSpPr>
          <p:cNvPr id="3" name="Subtitle 2"/>
          <p:cNvSpPr>
            <a:spLocks noGrp="1"/>
          </p:cNvSpPr>
          <p:nvPr>
            <p:ph type="subTitle" idx="1"/>
          </p:nvPr>
        </p:nvSpPr>
        <p:spPr>
          <a:xfrm>
            <a:off x="1130550" y="4954476"/>
            <a:ext cx="7766936" cy="1096899"/>
          </a:xfrm>
        </p:spPr>
        <p:txBody>
          <a:bodyPr>
            <a:normAutofit fontScale="92500" lnSpcReduction="20000"/>
          </a:bodyPr>
          <a:lstStyle/>
          <a:p>
            <a:r>
              <a:rPr lang="en-US" sz="2400" b="1" dirty="0">
                <a:solidFill>
                  <a:schemeClr val="tx1"/>
                </a:solidFill>
              </a:rPr>
              <a:t>Binod Prasad Sharma</a:t>
            </a:r>
          </a:p>
          <a:p>
            <a:r>
              <a:rPr lang="en-US" b="1" dirty="0">
                <a:solidFill>
                  <a:schemeClr val="tx1"/>
                </a:solidFill>
              </a:rPr>
              <a:t>Faculty/ Judge High Court</a:t>
            </a:r>
          </a:p>
          <a:p>
            <a:r>
              <a:rPr lang="en-US" b="1" dirty="0">
                <a:solidFill>
                  <a:schemeClr val="tx1"/>
                </a:solidFill>
              </a:rPr>
              <a:t>National Judicial Academy, Nepal</a:t>
            </a:r>
          </a:p>
          <a:p>
            <a:endParaRPr lang="ne-NP" dirty="0">
              <a:solidFill>
                <a:schemeClr val="tx1"/>
              </a:solidFill>
            </a:endParaRPr>
          </a:p>
        </p:txBody>
      </p:sp>
    </p:spTree>
    <p:extLst>
      <p:ext uri="{BB962C8B-B14F-4D97-AF65-F5344CB8AC3E}">
        <p14:creationId xmlns:p14="http://schemas.microsoft.com/office/powerpoint/2010/main" val="162925328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437477"/>
            <a:ext cx="8596668" cy="476922"/>
          </a:xfrm>
        </p:spPr>
        <p:txBody>
          <a:bodyPr>
            <a:normAutofit fontScale="90000"/>
          </a:bodyPr>
          <a:lstStyle/>
          <a:p>
            <a:r>
              <a:rPr lang="en-US" dirty="0" smtClean="0"/>
              <a:t>Cont..</a:t>
            </a:r>
            <a:endParaRPr lang="ne-NP" dirty="0"/>
          </a:p>
        </p:txBody>
      </p:sp>
      <p:sp>
        <p:nvSpPr>
          <p:cNvPr id="3" name="Content Placeholder 2"/>
          <p:cNvSpPr>
            <a:spLocks noGrp="1"/>
          </p:cNvSpPr>
          <p:nvPr>
            <p:ph idx="1"/>
          </p:nvPr>
        </p:nvSpPr>
        <p:spPr>
          <a:xfrm>
            <a:off x="677334" y="1237128"/>
            <a:ext cx="8596668" cy="5228217"/>
          </a:xfrm>
        </p:spPr>
        <p:txBody>
          <a:bodyPr>
            <a:normAutofit/>
          </a:bodyPr>
          <a:lstStyle/>
          <a:p>
            <a:pPr marL="457200" lvl="0" indent="-457200" algn="just">
              <a:buFont typeface="+mj-lt"/>
              <a:buAutoNum type="arabicPeriod" startAt="8"/>
            </a:pPr>
            <a:r>
              <a:rPr lang="en-US" sz="2200" dirty="0"/>
              <a:t>Judicial enforcement of arbitral </a:t>
            </a:r>
            <a:r>
              <a:rPr lang="en-US" sz="2200" dirty="0" smtClean="0"/>
              <a:t>award</a:t>
            </a:r>
          </a:p>
          <a:p>
            <a:pPr marL="400050" lvl="1" indent="0" algn="just">
              <a:buNone/>
            </a:pPr>
            <a:r>
              <a:rPr lang="en-US" sz="2000" dirty="0" smtClean="0"/>
              <a:t>(e.g</a:t>
            </a:r>
            <a:r>
              <a:rPr lang="en-US" sz="2000" dirty="0"/>
              <a:t>., public policy constraints, environmental factors, </a:t>
            </a:r>
            <a:r>
              <a:rPr lang="en-US" sz="2000" dirty="0" smtClean="0"/>
              <a:t>etc.)</a:t>
            </a:r>
          </a:p>
          <a:p>
            <a:pPr marL="400050" lvl="1" indent="0" algn="just">
              <a:buNone/>
            </a:pPr>
            <a:endParaRPr lang="en-US" sz="900" dirty="0" smtClean="0"/>
          </a:p>
          <a:p>
            <a:pPr marL="457200" lvl="0" indent="-457200" algn="just">
              <a:buFont typeface="+mj-lt"/>
              <a:buAutoNum type="arabicPeriod" startAt="8"/>
            </a:pPr>
            <a:r>
              <a:rPr lang="en-US" sz="2200" dirty="0" smtClean="0"/>
              <a:t>Judicial Decisions</a:t>
            </a:r>
          </a:p>
          <a:p>
            <a:pPr marL="400050" lvl="1" indent="0" algn="just">
              <a:buNone/>
            </a:pPr>
            <a:r>
              <a:rPr lang="en-US" sz="1800" dirty="0" smtClean="0"/>
              <a:t>(e.g</a:t>
            </a:r>
            <a:r>
              <a:rPr lang="en-US" sz="1800" dirty="0"/>
              <a:t>., access or decisions and records, reporting decisions officially and unofficially, notice, electronic filings, etc</a:t>
            </a:r>
            <a:r>
              <a:rPr lang="en-US" sz="1800" dirty="0" smtClean="0"/>
              <a:t>.)</a:t>
            </a:r>
          </a:p>
          <a:p>
            <a:pPr marL="400050" lvl="1" indent="0" algn="just">
              <a:buNone/>
            </a:pPr>
            <a:endParaRPr lang="en-US" sz="800" dirty="0" smtClean="0"/>
          </a:p>
          <a:p>
            <a:pPr marL="457200" lvl="0" indent="-457200" algn="just">
              <a:buFont typeface="+mj-lt"/>
              <a:buAutoNum type="arabicPeriod" startAt="8"/>
            </a:pPr>
            <a:r>
              <a:rPr lang="en-US" sz="2200" dirty="0" smtClean="0"/>
              <a:t>Use </a:t>
            </a:r>
            <a:r>
              <a:rPr lang="en-US" sz="2200" dirty="0"/>
              <a:t>of Alternative Dispute Resolution techniques in environmental conflicts, Special Environmental Measures for special </a:t>
            </a:r>
            <a:r>
              <a:rPr lang="en-US" sz="2200" dirty="0" smtClean="0"/>
              <a:t>courts</a:t>
            </a:r>
          </a:p>
          <a:p>
            <a:pPr marL="400050" lvl="1" indent="0" algn="just">
              <a:buNone/>
            </a:pPr>
            <a:r>
              <a:rPr lang="en-US" sz="1800" dirty="0" smtClean="0"/>
              <a:t>(e.g</a:t>
            </a:r>
            <a:r>
              <a:rPr lang="en-US" sz="1800" dirty="0"/>
              <a:t>., Fiscal Tribunals, administrative law tribunals, e.g. for water resources, regional air pollution tribunals, wetlands, etc.)</a:t>
            </a:r>
          </a:p>
          <a:p>
            <a:pPr marL="457200" lvl="0" indent="-457200" algn="just">
              <a:buFont typeface="+mj-lt"/>
              <a:buAutoNum type="arabicPeriod" startAt="8"/>
            </a:pPr>
            <a:endParaRPr lang="ne-NP" sz="2200" dirty="0"/>
          </a:p>
        </p:txBody>
      </p:sp>
    </p:spTree>
    <p:extLst>
      <p:ext uri="{BB962C8B-B14F-4D97-AF65-F5344CB8AC3E}">
        <p14:creationId xmlns:p14="http://schemas.microsoft.com/office/powerpoint/2010/main" val="34045321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415963"/>
            <a:ext cx="8596668" cy="519953"/>
          </a:xfrm>
        </p:spPr>
        <p:txBody>
          <a:bodyPr>
            <a:normAutofit fontScale="90000"/>
          </a:bodyPr>
          <a:lstStyle/>
          <a:p>
            <a:r>
              <a:rPr lang="en-US" dirty="0" smtClean="0"/>
              <a:t>Cont..</a:t>
            </a:r>
            <a:endParaRPr lang="ne-NP" dirty="0"/>
          </a:p>
        </p:txBody>
      </p:sp>
      <p:sp>
        <p:nvSpPr>
          <p:cNvPr id="3" name="Content Placeholder 2"/>
          <p:cNvSpPr>
            <a:spLocks noGrp="1"/>
          </p:cNvSpPr>
          <p:nvPr>
            <p:ph idx="1"/>
          </p:nvPr>
        </p:nvSpPr>
        <p:spPr>
          <a:xfrm>
            <a:off x="677334" y="1129553"/>
            <a:ext cx="8596668" cy="5378823"/>
          </a:xfrm>
        </p:spPr>
        <p:txBody>
          <a:bodyPr>
            <a:normAutofit/>
          </a:bodyPr>
          <a:lstStyle/>
          <a:p>
            <a:pPr lvl="0" algn="just">
              <a:buFont typeface="+mj-lt"/>
              <a:buAutoNum type="arabicPeriod" startAt="11"/>
            </a:pPr>
            <a:r>
              <a:rPr lang="en-US" sz="2200" dirty="0"/>
              <a:t>Basics of Environmental Economics for </a:t>
            </a:r>
            <a:r>
              <a:rPr lang="en-US" sz="2200" dirty="0" smtClean="0"/>
              <a:t>Judges</a:t>
            </a:r>
          </a:p>
          <a:p>
            <a:pPr marL="457200" lvl="1" indent="0" algn="just">
              <a:buNone/>
            </a:pPr>
            <a:r>
              <a:rPr lang="en-US" sz="1800" dirty="0" smtClean="0"/>
              <a:t>(e.g</a:t>
            </a:r>
            <a:r>
              <a:rPr lang="en-US" sz="1800" dirty="0"/>
              <a:t>., including how to measure and value externalities and ecosystem services, working with technical experts, and evaluating technical evidence. The process of determining ‘the correct balance point’ between economic benefits of enterprise and the environmental harm associated with </a:t>
            </a:r>
            <a:r>
              <a:rPr lang="en-US" sz="1800" dirty="0" smtClean="0"/>
              <a:t>it.</a:t>
            </a:r>
          </a:p>
          <a:p>
            <a:pPr marL="457200" lvl="1" indent="0" algn="just">
              <a:buNone/>
            </a:pPr>
            <a:endParaRPr lang="en-US" sz="800" dirty="0" smtClean="0"/>
          </a:p>
          <a:p>
            <a:pPr lvl="0" algn="just">
              <a:buFont typeface="+mj-lt"/>
              <a:buAutoNum type="arabicPeriod" startAt="11"/>
            </a:pPr>
            <a:r>
              <a:rPr lang="en-US" sz="2200" dirty="0" smtClean="0"/>
              <a:t>Environmental </a:t>
            </a:r>
            <a:r>
              <a:rPr lang="en-US" sz="2200" dirty="0"/>
              <a:t>law and labor law </a:t>
            </a:r>
            <a:r>
              <a:rPr lang="en-US" sz="2200" dirty="0" smtClean="0"/>
              <a:t>disputes</a:t>
            </a:r>
          </a:p>
          <a:p>
            <a:pPr marL="457200" lvl="1" indent="0" algn="just">
              <a:buNone/>
            </a:pPr>
            <a:r>
              <a:rPr lang="en-US" sz="1800" dirty="0" smtClean="0"/>
              <a:t>(e.g</a:t>
            </a:r>
            <a:r>
              <a:rPr lang="en-US" sz="1800" dirty="0"/>
              <a:t>., role of ILO Conventions, health and safety claims, etc</a:t>
            </a:r>
            <a:r>
              <a:rPr lang="en-US" sz="1800" dirty="0" smtClean="0"/>
              <a:t>.)</a:t>
            </a:r>
          </a:p>
          <a:p>
            <a:pPr marL="457200" lvl="1" indent="0" algn="just">
              <a:buNone/>
            </a:pPr>
            <a:endParaRPr lang="en-US" sz="800" dirty="0" smtClean="0"/>
          </a:p>
          <a:p>
            <a:pPr lvl="0" algn="just">
              <a:buFont typeface="+mj-lt"/>
              <a:buAutoNum type="arabicPeriod" startAt="11"/>
            </a:pPr>
            <a:r>
              <a:rPr lang="en-US" sz="2200" dirty="0" smtClean="0"/>
              <a:t>Judicial </a:t>
            </a:r>
            <a:r>
              <a:rPr lang="en-US" sz="2200" dirty="0"/>
              <a:t>oversight of Biodiversity habitats, migration corridors and legally protected </a:t>
            </a:r>
            <a:r>
              <a:rPr lang="en-US" sz="2200" dirty="0" smtClean="0"/>
              <a:t>areas</a:t>
            </a:r>
          </a:p>
          <a:p>
            <a:pPr marL="457200" lvl="1" indent="0" algn="just">
              <a:buNone/>
            </a:pPr>
            <a:r>
              <a:rPr lang="en-US" sz="1800" dirty="0" smtClean="0"/>
              <a:t>(e.g</a:t>
            </a:r>
            <a:r>
              <a:rPr lang="en-US" sz="1800" dirty="0"/>
              <a:t>., warden and ranger led-enforcement actions, remediation orders, monitoring of special habitat protection zones, </a:t>
            </a:r>
            <a:r>
              <a:rPr lang="en-US" sz="1800" dirty="0" smtClean="0"/>
              <a:t>trans-boundary </a:t>
            </a:r>
            <a:r>
              <a:rPr lang="en-US" sz="1800" dirty="0"/>
              <a:t>“peace park” dispute settlement, etc.)</a:t>
            </a:r>
            <a:endParaRPr lang="ne-NP" sz="1800" dirty="0"/>
          </a:p>
        </p:txBody>
      </p:sp>
    </p:spTree>
    <p:extLst>
      <p:ext uri="{BB962C8B-B14F-4D97-AF65-F5344CB8AC3E}">
        <p14:creationId xmlns:p14="http://schemas.microsoft.com/office/powerpoint/2010/main" val="41228992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265355"/>
            <a:ext cx="8596668" cy="519953"/>
          </a:xfrm>
        </p:spPr>
        <p:txBody>
          <a:bodyPr>
            <a:normAutofit fontScale="90000"/>
          </a:bodyPr>
          <a:lstStyle/>
          <a:p>
            <a:r>
              <a:rPr lang="en-US" dirty="0" smtClean="0"/>
              <a:t>Cont..</a:t>
            </a:r>
            <a:endParaRPr lang="ne-NP" dirty="0"/>
          </a:p>
        </p:txBody>
      </p:sp>
      <p:sp>
        <p:nvSpPr>
          <p:cNvPr id="3" name="Content Placeholder 2"/>
          <p:cNvSpPr>
            <a:spLocks noGrp="1"/>
          </p:cNvSpPr>
          <p:nvPr>
            <p:ph idx="1"/>
          </p:nvPr>
        </p:nvSpPr>
        <p:spPr>
          <a:xfrm>
            <a:off x="677334" y="968189"/>
            <a:ext cx="8596668" cy="5540188"/>
          </a:xfrm>
        </p:spPr>
        <p:txBody>
          <a:bodyPr>
            <a:noAutofit/>
          </a:bodyPr>
          <a:lstStyle/>
          <a:p>
            <a:pPr marL="457200" lvl="0" indent="-457200" algn="just">
              <a:buFont typeface="+mj-lt"/>
              <a:buAutoNum type="arabicPeriod" startAt="14"/>
            </a:pPr>
            <a:r>
              <a:rPr lang="en-US" sz="2200" dirty="0" smtClean="0"/>
              <a:t>Indigenous </a:t>
            </a:r>
            <a:r>
              <a:rPr lang="en-US" sz="2200" dirty="0"/>
              <a:t>Peoples and application of environmental law and international </a:t>
            </a:r>
            <a:r>
              <a:rPr lang="en-US" sz="2200" dirty="0" smtClean="0"/>
              <a:t>norms</a:t>
            </a:r>
          </a:p>
          <a:p>
            <a:pPr marL="400050" lvl="1" indent="0" algn="just">
              <a:buNone/>
            </a:pPr>
            <a:r>
              <a:rPr lang="en-US" sz="1800" dirty="0" smtClean="0"/>
              <a:t>(e.g</a:t>
            </a:r>
            <a:r>
              <a:rPr lang="en-US" sz="1800" dirty="0"/>
              <a:t>. UN Declaration on the Rights of Indigenous Peoples in environmental contexts, WTO and Convention on Bio-Diversity regimes, law enforcement in tribal courts, etc. and discussion could be made on the case </a:t>
            </a:r>
            <a:r>
              <a:rPr lang="en-US" sz="1800" i="1" dirty="0"/>
              <a:t>Provincial Heritage Resource Authority for Eastern Cape v Gordon</a:t>
            </a:r>
            <a:r>
              <a:rPr lang="en-US" sz="1800" dirty="0"/>
              <a:t> 2005 (2) SA 283 (E</a:t>
            </a:r>
            <a:r>
              <a:rPr lang="en-US" sz="1800" dirty="0" smtClean="0"/>
              <a:t>)</a:t>
            </a:r>
          </a:p>
          <a:p>
            <a:pPr marL="400050" lvl="1" indent="0" algn="just">
              <a:buNone/>
            </a:pPr>
            <a:endParaRPr lang="en-US" sz="800" dirty="0" smtClean="0"/>
          </a:p>
          <a:p>
            <a:pPr marL="457200" lvl="0" indent="-457200" algn="just">
              <a:buFont typeface="+mj-lt"/>
              <a:buAutoNum type="arabicPeriod" startAt="14"/>
            </a:pPr>
            <a:r>
              <a:rPr lang="en-US" sz="2200" dirty="0" smtClean="0"/>
              <a:t>Overview </a:t>
            </a:r>
            <a:r>
              <a:rPr lang="en-US" sz="2200" dirty="0"/>
              <a:t>of MEAs and International Environmental Law </a:t>
            </a:r>
            <a:r>
              <a:rPr lang="en-US" sz="2200" dirty="0" smtClean="0"/>
              <a:t>obligations</a:t>
            </a:r>
          </a:p>
          <a:p>
            <a:pPr marL="400050" lvl="1" indent="0" algn="just">
              <a:buNone/>
            </a:pPr>
            <a:r>
              <a:rPr lang="en-US" sz="1800" dirty="0" smtClean="0"/>
              <a:t>(e.g</a:t>
            </a:r>
            <a:r>
              <a:rPr lang="en-US" sz="1800" dirty="0"/>
              <a:t>. fact-finding and dispute settlement and compliance matters, “proving” environmental treaty obligations in national courts, etc</a:t>
            </a:r>
            <a:r>
              <a:rPr lang="en-US" sz="1800" dirty="0" smtClean="0"/>
              <a:t>.)</a:t>
            </a:r>
          </a:p>
          <a:p>
            <a:pPr marL="400050" lvl="1" indent="0" algn="just">
              <a:buNone/>
            </a:pPr>
            <a:endParaRPr lang="en-US" sz="800" dirty="0" smtClean="0"/>
          </a:p>
          <a:p>
            <a:pPr marL="457200" lvl="0" indent="-457200" algn="just">
              <a:buFont typeface="+mj-lt"/>
              <a:buAutoNum type="arabicPeriod" startAt="14"/>
            </a:pPr>
            <a:r>
              <a:rPr lang="en-US" sz="2200" dirty="0" smtClean="0"/>
              <a:t>Surveys </a:t>
            </a:r>
            <a:r>
              <a:rPr lang="en-US" sz="2200" dirty="0"/>
              <a:t>of National Environmental Law, and </a:t>
            </a:r>
            <a:r>
              <a:rPr lang="en-US" sz="2200" dirty="0" smtClean="0"/>
              <a:t>updates</a:t>
            </a:r>
          </a:p>
          <a:p>
            <a:pPr marL="400050" lvl="1" indent="0" algn="just">
              <a:buNone/>
            </a:pPr>
            <a:r>
              <a:rPr lang="en-US" sz="1800" dirty="0" smtClean="0"/>
              <a:t>(especially </a:t>
            </a:r>
            <a:r>
              <a:rPr lang="en-US" sz="1800" dirty="0"/>
              <a:t>within a given nation for the judges of its own courts)</a:t>
            </a:r>
            <a:r>
              <a:rPr lang="en-US" sz="2000" dirty="0"/>
              <a:t> </a:t>
            </a:r>
            <a:endParaRPr lang="en-US" sz="2000" dirty="0" smtClean="0"/>
          </a:p>
          <a:p>
            <a:pPr marL="400050" lvl="1" indent="0" algn="just">
              <a:buNone/>
            </a:pPr>
            <a:endParaRPr lang="en-US" sz="800" dirty="0" smtClean="0"/>
          </a:p>
          <a:p>
            <a:pPr marL="457200" lvl="0" indent="-457200" algn="just">
              <a:buFont typeface="+mj-lt"/>
              <a:buAutoNum type="arabicPeriod" startAt="14"/>
            </a:pPr>
            <a:r>
              <a:rPr lang="en-US" sz="2200" dirty="0" smtClean="0"/>
              <a:t>Analysis </a:t>
            </a:r>
            <a:r>
              <a:rPr lang="en-US" sz="2200" dirty="0"/>
              <a:t>of adaptation legal issues in property law regimes</a:t>
            </a:r>
            <a:endParaRPr lang="ne-NP" sz="2200" dirty="0"/>
          </a:p>
        </p:txBody>
      </p:sp>
    </p:spTree>
    <p:extLst>
      <p:ext uri="{BB962C8B-B14F-4D97-AF65-F5344CB8AC3E}">
        <p14:creationId xmlns:p14="http://schemas.microsoft.com/office/powerpoint/2010/main" val="16123489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265355"/>
            <a:ext cx="8596668" cy="519953"/>
          </a:xfrm>
        </p:spPr>
        <p:txBody>
          <a:bodyPr>
            <a:normAutofit fontScale="90000"/>
          </a:bodyPr>
          <a:lstStyle/>
          <a:p>
            <a:r>
              <a:rPr lang="en-US" dirty="0" smtClean="0"/>
              <a:t>Cont..</a:t>
            </a:r>
            <a:endParaRPr lang="ne-NP" dirty="0"/>
          </a:p>
        </p:txBody>
      </p:sp>
      <p:sp>
        <p:nvSpPr>
          <p:cNvPr id="3" name="Content Placeholder 2"/>
          <p:cNvSpPr>
            <a:spLocks noGrp="1"/>
          </p:cNvSpPr>
          <p:nvPr>
            <p:ph idx="1"/>
          </p:nvPr>
        </p:nvSpPr>
        <p:spPr>
          <a:xfrm>
            <a:off x="677334" y="1204855"/>
            <a:ext cx="8596668" cy="5303521"/>
          </a:xfrm>
        </p:spPr>
        <p:txBody>
          <a:bodyPr>
            <a:noAutofit/>
          </a:bodyPr>
          <a:lstStyle/>
          <a:p>
            <a:pPr marL="457200" lvl="0" indent="-457200" algn="just">
              <a:buFont typeface="+mj-lt"/>
              <a:buAutoNum type="arabicPeriod" startAt="18"/>
            </a:pPr>
            <a:r>
              <a:rPr lang="en-US" sz="2200" dirty="0" smtClean="0"/>
              <a:t>The </a:t>
            </a:r>
            <a:r>
              <a:rPr lang="en-US" sz="2200" dirty="0"/>
              <a:t>Public Trust Doctrine and other legal frameworks in the wake of sea level rise, and other physical changes resulting from climate change </a:t>
            </a:r>
            <a:endParaRPr lang="en-US" sz="2200" dirty="0"/>
          </a:p>
          <a:p>
            <a:pPr marL="400050" lvl="1" indent="0" algn="just">
              <a:buNone/>
            </a:pPr>
            <a:r>
              <a:rPr lang="en-US" sz="1800" dirty="0" smtClean="0"/>
              <a:t>(</a:t>
            </a:r>
            <a:r>
              <a:rPr lang="en-US" sz="1800" dirty="0"/>
              <a:t>comparative law on adaptation measures and remedies arising in judicial contexts in order to cope with phenomena of climate </a:t>
            </a:r>
            <a:r>
              <a:rPr lang="en-US" sz="1800" dirty="0" smtClean="0"/>
              <a:t>change</a:t>
            </a:r>
          </a:p>
          <a:p>
            <a:pPr marL="400050" lvl="1" indent="0" algn="just">
              <a:buNone/>
            </a:pPr>
            <a:endParaRPr lang="en-US" sz="2000" dirty="0"/>
          </a:p>
          <a:p>
            <a:pPr marL="457200" lvl="0" indent="-457200" algn="just">
              <a:buFont typeface="+mj-lt"/>
              <a:buAutoNum type="arabicPeriod" startAt="18"/>
            </a:pPr>
            <a:r>
              <a:rPr lang="en-US" sz="2200" dirty="0" smtClean="0"/>
              <a:t>Rule </a:t>
            </a:r>
            <a:r>
              <a:rPr lang="en-US" sz="2200" dirty="0"/>
              <a:t>of Law safeguards </a:t>
            </a:r>
            <a:endParaRPr lang="en-US" sz="2200" dirty="0"/>
          </a:p>
          <a:p>
            <a:pPr marL="400050" lvl="1" indent="0" algn="just">
              <a:buNone/>
            </a:pPr>
            <a:r>
              <a:rPr lang="en-US" sz="1800" dirty="0" smtClean="0"/>
              <a:t>(</a:t>
            </a:r>
            <a:r>
              <a:rPr lang="en-US" sz="1800" dirty="0"/>
              <a:t>judicial ethics, qualifications of judges and court officers, transparency, notice, fees etc</a:t>
            </a:r>
            <a:r>
              <a:rPr lang="en-US" sz="1800" dirty="0" smtClean="0"/>
              <a:t>.)</a:t>
            </a:r>
          </a:p>
          <a:p>
            <a:pPr marL="400050" lvl="1" indent="0" algn="just">
              <a:buNone/>
            </a:pPr>
            <a:endParaRPr lang="en-US" sz="2000" dirty="0" smtClean="0"/>
          </a:p>
          <a:p>
            <a:pPr marL="457200" lvl="0" indent="-457200" algn="just">
              <a:buFont typeface="+mj-lt"/>
              <a:buAutoNum type="arabicPeriod" startAt="18"/>
            </a:pPr>
            <a:r>
              <a:rPr lang="en-US" sz="2200" dirty="0"/>
              <a:t>Scope of continuing judicial education in environmental adjudication and how to institutionalize it in national programs</a:t>
            </a:r>
            <a:endParaRPr lang="ne-NP" sz="2200" dirty="0"/>
          </a:p>
        </p:txBody>
      </p:sp>
    </p:spTree>
    <p:extLst>
      <p:ext uri="{BB962C8B-B14F-4D97-AF65-F5344CB8AC3E}">
        <p14:creationId xmlns:p14="http://schemas.microsoft.com/office/powerpoint/2010/main" val="16203789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335879"/>
            <a:ext cx="8596668" cy="1320800"/>
          </a:xfrm>
        </p:spPr>
        <p:txBody>
          <a:bodyPr/>
          <a:lstStyle/>
          <a:p>
            <a:pPr algn="ctr"/>
            <a:r>
              <a:rPr lang="en-US" dirty="0" smtClean="0"/>
              <a:t>Some Landmark Decision of Different Courts fruitful for Discussion</a:t>
            </a:r>
            <a:endParaRPr lang="ne-NP" dirty="0"/>
          </a:p>
        </p:txBody>
      </p:sp>
      <p:sp>
        <p:nvSpPr>
          <p:cNvPr id="3" name="Content Placeholder 2"/>
          <p:cNvSpPr>
            <a:spLocks noGrp="1"/>
          </p:cNvSpPr>
          <p:nvPr>
            <p:ph idx="1"/>
          </p:nvPr>
        </p:nvSpPr>
        <p:spPr>
          <a:xfrm>
            <a:off x="677334" y="1656679"/>
            <a:ext cx="8596668" cy="4384684"/>
          </a:xfrm>
        </p:spPr>
        <p:txBody>
          <a:bodyPr>
            <a:normAutofit/>
          </a:bodyPr>
          <a:lstStyle/>
          <a:p>
            <a:r>
              <a:rPr lang="en-US" sz="2400" dirty="0" smtClean="0"/>
              <a:t>Supreme Court of the United States</a:t>
            </a:r>
          </a:p>
          <a:p>
            <a:endParaRPr lang="en-US" sz="800" dirty="0" smtClean="0"/>
          </a:p>
          <a:p>
            <a:r>
              <a:rPr lang="en-US" sz="2400" dirty="0" smtClean="0"/>
              <a:t>United States Federal Courts</a:t>
            </a:r>
          </a:p>
          <a:p>
            <a:endParaRPr lang="en-US" sz="800" dirty="0" smtClean="0"/>
          </a:p>
          <a:p>
            <a:r>
              <a:rPr lang="en-US" sz="2400" dirty="0" smtClean="0"/>
              <a:t>United States District Court, New York</a:t>
            </a:r>
          </a:p>
          <a:p>
            <a:endParaRPr lang="en-US" sz="800" dirty="0" smtClean="0"/>
          </a:p>
          <a:p>
            <a:r>
              <a:rPr lang="en-US" sz="2400" dirty="0" smtClean="0"/>
              <a:t>Court of Appeal, New Zealand</a:t>
            </a:r>
          </a:p>
          <a:p>
            <a:endParaRPr lang="en-US" sz="800" dirty="0" smtClean="0"/>
          </a:p>
          <a:p>
            <a:r>
              <a:rPr lang="en-US" sz="2400" dirty="0" smtClean="0"/>
              <a:t>Constitutional Court of South Africa</a:t>
            </a:r>
          </a:p>
          <a:p>
            <a:endParaRPr lang="en-US" sz="800" dirty="0" smtClean="0"/>
          </a:p>
          <a:p>
            <a:r>
              <a:rPr lang="en-US" sz="2400" dirty="0" smtClean="0"/>
              <a:t>Federal Court of Australia</a:t>
            </a:r>
            <a:endParaRPr lang="ne-NP" sz="2400" dirty="0"/>
          </a:p>
        </p:txBody>
      </p:sp>
    </p:spTree>
    <p:extLst>
      <p:ext uri="{BB962C8B-B14F-4D97-AF65-F5344CB8AC3E}">
        <p14:creationId xmlns:p14="http://schemas.microsoft.com/office/powerpoint/2010/main" val="32698262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Material for Module Preparation</a:t>
            </a:r>
            <a:endParaRPr lang="ne-NP" dirty="0"/>
          </a:p>
        </p:txBody>
      </p:sp>
      <p:sp>
        <p:nvSpPr>
          <p:cNvPr id="3" name="Content Placeholder 2"/>
          <p:cNvSpPr>
            <a:spLocks noGrp="1"/>
          </p:cNvSpPr>
          <p:nvPr>
            <p:ph idx="1"/>
          </p:nvPr>
        </p:nvSpPr>
        <p:spPr/>
        <p:txBody>
          <a:bodyPr>
            <a:normAutofit/>
          </a:bodyPr>
          <a:lstStyle/>
          <a:p>
            <a:pPr algn="just"/>
            <a:r>
              <a:rPr lang="en-US" sz="2400" dirty="0" smtClean="0"/>
              <a:t>Contribution from the worldwide environmental court</a:t>
            </a:r>
          </a:p>
          <a:p>
            <a:pPr marL="0" indent="0" algn="just">
              <a:buNone/>
            </a:pPr>
            <a:endParaRPr lang="en-US" sz="1600" dirty="0" smtClean="0"/>
          </a:p>
          <a:p>
            <a:pPr algn="just"/>
            <a:r>
              <a:rPr lang="en-US" sz="2400" dirty="0" smtClean="0"/>
              <a:t>Comparative experience</a:t>
            </a:r>
          </a:p>
          <a:p>
            <a:pPr marL="0" indent="0" algn="just">
              <a:buNone/>
            </a:pPr>
            <a:endParaRPr lang="en-US" sz="1600" dirty="0" smtClean="0"/>
          </a:p>
          <a:p>
            <a:pPr algn="just"/>
            <a:r>
              <a:rPr lang="en-US" sz="2400" dirty="0" smtClean="0"/>
              <a:t>It includes :</a:t>
            </a:r>
          </a:p>
          <a:p>
            <a:pPr lvl="1" algn="just"/>
            <a:r>
              <a:rPr lang="en-US" sz="1800" dirty="0" smtClean="0"/>
              <a:t>judicial practices,</a:t>
            </a:r>
          </a:p>
          <a:p>
            <a:pPr lvl="1" algn="just"/>
            <a:r>
              <a:rPr lang="en-US" sz="1800" dirty="0" smtClean="0"/>
              <a:t>case studies and </a:t>
            </a:r>
          </a:p>
          <a:p>
            <a:pPr lvl="1" algn="just"/>
            <a:r>
              <a:rPr lang="en-US" sz="1800" dirty="0" smtClean="0"/>
              <a:t>primary source materials</a:t>
            </a:r>
            <a:endParaRPr lang="ne-NP" sz="1800" dirty="0"/>
          </a:p>
        </p:txBody>
      </p:sp>
    </p:spTree>
    <p:extLst>
      <p:ext uri="{BB962C8B-B14F-4D97-AF65-F5344CB8AC3E}">
        <p14:creationId xmlns:p14="http://schemas.microsoft.com/office/powerpoint/2010/main" val="2943147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 of Preparing Module</a:t>
            </a:r>
            <a:endParaRPr lang="ne-NP" dirty="0"/>
          </a:p>
        </p:txBody>
      </p:sp>
      <p:sp>
        <p:nvSpPr>
          <p:cNvPr id="3" name="Content Placeholder 2"/>
          <p:cNvSpPr>
            <a:spLocks noGrp="1"/>
          </p:cNvSpPr>
          <p:nvPr>
            <p:ph idx="1"/>
          </p:nvPr>
        </p:nvSpPr>
        <p:spPr/>
        <p:txBody>
          <a:bodyPr>
            <a:normAutofit/>
          </a:bodyPr>
          <a:lstStyle/>
          <a:p>
            <a:pPr algn="just"/>
            <a:r>
              <a:rPr lang="en-US" sz="2400" dirty="0" smtClean="0"/>
              <a:t>To educate the current generation of Judges for environmental adjudication</a:t>
            </a:r>
          </a:p>
          <a:p>
            <a:pPr marL="0" indent="0" algn="just">
              <a:buNone/>
            </a:pPr>
            <a:endParaRPr lang="en-US" sz="2400" dirty="0" smtClean="0"/>
          </a:p>
          <a:p>
            <a:pPr algn="just"/>
            <a:r>
              <a:rPr lang="en-US" sz="2400" dirty="0" smtClean="0"/>
              <a:t>To build the network collaboration among national judicial institutes</a:t>
            </a:r>
          </a:p>
        </p:txBody>
      </p:sp>
    </p:spTree>
    <p:extLst>
      <p:ext uri="{BB962C8B-B14F-4D97-AF65-F5344CB8AC3E}">
        <p14:creationId xmlns:p14="http://schemas.microsoft.com/office/powerpoint/2010/main" val="4463522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982532"/>
          </a:xfrm>
        </p:spPr>
        <p:txBody>
          <a:bodyPr/>
          <a:lstStyle/>
          <a:p>
            <a:r>
              <a:rPr lang="en-US" dirty="0" smtClean="0"/>
              <a:t>Finally</a:t>
            </a:r>
            <a:endParaRPr lang="ne-NP" dirty="0"/>
          </a:p>
        </p:txBody>
      </p:sp>
      <p:sp>
        <p:nvSpPr>
          <p:cNvPr id="3" name="Content Placeholder 2"/>
          <p:cNvSpPr>
            <a:spLocks noGrp="1"/>
          </p:cNvSpPr>
          <p:nvPr>
            <p:ph idx="1"/>
          </p:nvPr>
        </p:nvSpPr>
        <p:spPr>
          <a:xfrm>
            <a:off x="677334" y="1592133"/>
            <a:ext cx="8596668" cy="4449230"/>
          </a:xfrm>
        </p:spPr>
        <p:txBody>
          <a:bodyPr>
            <a:normAutofit/>
          </a:bodyPr>
          <a:lstStyle/>
          <a:p>
            <a:pPr algn="just"/>
            <a:r>
              <a:rPr lang="en-US" sz="2800" dirty="0"/>
              <a:t>Work to prepare such an extensive set of continuing judicial education modules necessarily must proceed </a:t>
            </a:r>
            <a:r>
              <a:rPr lang="en-US" sz="2800" dirty="0" smtClean="0"/>
              <a:t>incrementally.</a:t>
            </a:r>
          </a:p>
          <a:p>
            <a:pPr algn="just"/>
            <a:endParaRPr lang="en-US" sz="1000" dirty="0" smtClean="0"/>
          </a:p>
          <a:p>
            <a:pPr algn="just"/>
            <a:r>
              <a:rPr lang="en-US" sz="2800" dirty="0" smtClean="0"/>
              <a:t>All </a:t>
            </a:r>
            <a:r>
              <a:rPr lang="en-US" sz="2800" dirty="0"/>
              <a:t>modules cannot be prepared at </a:t>
            </a:r>
            <a:r>
              <a:rPr lang="en-US" sz="2800" dirty="0" smtClean="0"/>
              <a:t>once.</a:t>
            </a:r>
          </a:p>
          <a:p>
            <a:pPr algn="just"/>
            <a:endParaRPr lang="en-US" sz="1000" dirty="0" smtClean="0"/>
          </a:p>
          <a:p>
            <a:pPr algn="just"/>
            <a:r>
              <a:rPr lang="en-US" sz="2800" dirty="0" smtClean="0"/>
              <a:t>Priority </a:t>
            </a:r>
            <a:r>
              <a:rPr lang="en-US" sz="2800" dirty="0"/>
              <a:t>themes, such as enhancing civil remedies or refining criminal environmental law sanction, would be selected to begin preparing modules</a:t>
            </a:r>
            <a:endParaRPr lang="ne-NP" sz="2800" dirty="0"/>
          </a:p>
        </p:txBody>
      </p:sp>
    </p:spTree>
    <p:extLst>
      <p:ext uri="{BB962C8B-B14F-4D97-AF65-F5344CB8AC3E}">
        <p14:creationId xmlns:p14="http://schemas.microsoft.com/office/powerpoint/2010/main" val="23319759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51660" y="1528578"/>
            <a:ext cx="6734286" cy="3721154"/>
          </a:xfrm>
          <a:prstGeom prst="rect">
            <a:avLst/>
          </a:prstGeom>
        </p:spPr>
      </p:pic>
      <p:sp>
        <p:nvSpPr>
          <p:cNvPr id="10" name="Rounded Rectangle 9"/>
          <p:cNvSpPr/>
          <p:nvPr/>
        </p:nvSpPr>
        <p:spPr>
          <a:xfrm>
            <a:off x="3732904" y="4464424"/>
            <a:ext cx="2818503" cy="580912"/>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e-NP" dirty="0"/>
          </a:p>
        </p:txBody>
      </p:sp>
      <p:sp>
        <p:nvSpPr>
          <p:cNvPr id="11" name="Rounded Rectangle 10"/>
          <p:cNvSpPr/>
          <p:nvPr/>
        </p:nvSpPr>
        <p:spPr>
          <a:xfrm>
            <a:off x="3142577" y="4582758"/>
            <a:ext cx="3999156" cy="666974"/>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smtClean="0">
                <a:solidFill>
                  <a:schemeClr val="tx1"/>
                </a:solidFill>
              </a:rPr>
              <a:t>FOR CONTINUED SUPPORT</a:t>
            </a:r>
            <a:endParaRPr lang="ne-NP" sz="2000" b="1" dirty="0">
              <a:solidFill>
                <a:schemeClr val="tx1"/>
              </a:solidFill>
            </a:endParaRPr>
          </a:p>
        </p:txBody>
      </p:sp>
    </p:spTree>
    <p:extLst>
      <p:ext uri="{BB962C8B-B14F-4D97-AF65-F5344CB8AC3E}">
        <p14:creationId xmlns:p14="http://schemas.microsoft.com/office/powerpoint/2010/main" val="10526892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842682"/>
          </a:xfrm>
        </p:spPr>
        <p:txBody>
          <a:bodyPr>
            <a:normAutofit/>
          </a:bodyPr>
          <a:lstStyle/>
          <a:p>
            <a:r>
              <a:rPr lang="en-US" sz="4400" dirty="0" smtClean="0"/>
              <a:t>Background</a:t>
            </a:r>
            <a:endParaRPr lang="ne-NP" sz="4400" dirty="0"/>
          </a:p>
        </p:txBody>
      </p:sp>
      <p:sp>
        <p:nvSpPr>
          <p:cNvPr id="3" name="Content Placeholder 2"/>
          <p:cNvSpPr>
            <a:spLocks noGrp="1"/>
          </p:cNvSpPr>
          <p:nvPr>
            <p:ph idx="1"/>
          </p:nvPr>
        </p:nvSpPr>
        <p:spPr>
          <a:xfrm>
            <a:off x="677334" y="1818041"/>
            <a:ext cx="8724850" cy="4223321"/>
          </a:xfrm>
        </p:spPr>
        <p:txBody>
          <a:bodyPr>
            <a:normAutofit/>
          </a:bodyPr>
          <a:lstStyle/>
          <a:p>
            <a:pPr algn="just"/>
            <a:r>
              <a:rPr lang="en-US" sz="3000" dirty="0" smtClean="0"/>
              <a:t>Environmental issues and legal and policy responses to them demand special knowledge and expertise.</a:t>
            </a:r>
          </a:p>
          <a:p>
            <a:pPr marL="0" indent="0" algn="just">
              <a:buNone/>
            </a:pPr>
            <a:endParaRPr lang="en-US" sz="3000" dirty="0" smtClean="0"/>
          </a:p>
          <a:p>
            <a:pPr algn="just"/>
            <a:r>
              <a:rPr lang="en-US" sz="3000" dirty="0" smtClean="0"/>
              <a:t>Prerequisites required to handle environmental justice issues.</a:t>
            </a:r>
          </a:p>
        </p:txBody>
      </p:sp>
    </p:spTree>
    <p:extLst>
      <p:ext uri="{BB962C8B-B14F-4D97-AF65-F5344CB8AC3E}">
        <p14:creationId xmlns:p14="http://schemas.microsoft.com/office/powerpoint/2010/main" val="234908191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215153"/>
            <a:ext cx="8596668" cy="806823"/>
          </a:xfrm>
        </p:spPr>
        <p:txBody>
          <a:bodyPr>
            <a:normAutofit/>
          </a:bodyPr>
          <a:lstStyle/>
          <a:p>
            <a:r>
              <a:rPr lang="en-US" dirty="0" smtClean="0"/>
              <a:t>Prerequisites:</a:t>
            </a:r>
            <a:endParaRPr lang="ne-NP"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81949771"/>
              </p:ext>
            </p:extLst>
          </p:nvPr>
        </p:nvGraphicFramePr>
        <p:xfrm>
          <a:off x="914531" y="1021976"/>
          <a:ext cx="8596312" cy="535730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7804708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225912"/>
            <a:ext cx="8596668" cy="1032734"/>
          </a:xfrm>
        </p:spPr>
        <p:txBody>
          <a:bodyPr>
            <a:normAutofit fontScale="90000"/>
          </a:bodyPr>
          <a:lstStyle/>
          <a:p>
            <a:r>
              <a:rPr lang="en-US" dirty="0" smtClean="0"/>
              <a:t/>
            </a:r>
            <a:br>
              <a:rPr lang="en-US" dirty="0" smtClean="0"/>
            </a:br>
            <a:r>
              <a:rPr lang="en-US" dirty="0" smtClean="0"/>
              <a:t>Cont..</a:t>
            </a:r>
            <a:endParaRPr lang="ne-NP" dirty="0"/>
          </a:p>
        </p:txBody>
      </p:sp>
      <p:sp>
        <p:nvSpPr>
          <p:cNvPr id="3" name="Content Placeholder 2"/>
          <p:cNvSpPr>
            <a:spLocks noGrp="1"/>
          </p:cNvSpPr>
          <p:nvPr>
            <p:ph idx="1"/>
          </p:nvPr>
        </p:nvSpPr>
        <p:spPr>
          <a:xfrm>
            <a:off x="677334" y="1441525"/>
            <a:ext cx="8596668" cy="4599837"/>
          </a:xfrm>
        </p:spPr>
        <p:txBody>
          <a:bodyPr>
            <a:noAutofit/>
          </a:bodyPr>
          <a:lstStyle/>
          <a:p>
            <a:pPr marL="0" indent="0" algn="just">
              <a:buNone/>
            </a:pPr>
            <a:r>
              <a:rPr lang="en-US" sz="2800" dirty="0" smtClean="0"/>
              <a:t>The Judiciary plays a key role in meeting environmental enforcement and compliance challenges.</a:t>
            </a:r>
          </a:p>
          <a:p>
            <a:pPr lvl="1" algn="just"/>
            <a:r>
              <a:rPr lang="en-US" sz="2400" u="sng" dirty="0" smtClean="0"/>
              <a:t>Reasons:</a:t>
            </a:r>
          </a:p>
          <a:p>
            <a:pPr lvl="2" algn="just">
              <a:buFont typeface="Wingdings" panose="05000000000000000000" pitchFamily="2" charset="2"/>
              <a:buChar char="§"/>
            </a:pPr>
            <a:r>
              <a:rPr lang="en-US" sz="2200" dirty="0" smtClean="0"/>
              <a:t>give effect to constitutional protections</a:t>
            </a:r>
          </a:p>
          <a:p>
            <a:pPr lvl="2" algn="just">
              <a:buFont typeface="Wingdings" panose="05000000000000000000" pitchFamily="2" charset="2"/>
              <a:buChar char="§"/>
            </a:pPr>
            <a:r>
              <a:rPr lang="en-US" sz="2200" dirty="0"/>
              <a:t>i</a:t>
            </a:r>
            <a:r>
              <a:rPr lang="en-US" sz="2200" dirty="0" smtClean="0"/>
              <a:t>ntroduce international environmental law in national jurisprudence</a:t>
            </a:r>
          </a:p>
          <a:p>
            <a:pPr lvl="2" algn="just">
              <a:buFont typeface="Wingdings" panose="05000000000000000000" pitchFamily="2" charset="2"/>
              <a:buChar char="§"/>
            </a:pPr>
            <a:r>
              <a:rPr lang="en-US" sz="2200" dirty="0"/>
              <a:t>p</a:t>
            </a:r>
            <a:r>
              <a:rPr lang="en-US" sz="2200" dirty="0" smtClean="0"/>
              <a:t>rovide concrete remedies to prevent environmental harm or compensate for it</a:t>
            </a:r>
            <a:endParaRPr lang="ne-NP" sz="2200" dirty="0"/>
          </a:p>
        </p:txBody>
      </p:sp>
    </p:spTree>
    <p:extLst>
      <p:ext uri="{BB962C8B-B14F-4D97-AF65-F5344CB8AC3E}">
        <p14:creationId xmlns:p14="http://schemas.microsoft.com/office/powerpoint/2010/main" val="13361240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4303" y="505609"/>
            <a:ext cx="9951222" cy="6067313"/>
          </a:xfrm>
        </p:spPr>
        <p:txBody>
          <a:bodyPr>
            <a:noAutofit/>
          </a:bodyPr>
          <a:lstStyle/>
          <a:p>
            <a:r>
              <a:rPr lang="en-US" sz="2800" u="sng" dirty="0" smtClean="0">
                <a:solidFill>
                  <a:schemeClr val="accent2">
                    <a:lumMod val="50000"/>
                  </a:schemeClr>
                </a:solidFill>
              </a:rPr>
              <a:t/>
            </a:r>
            <a:br>
              <a:rPr lang="en-US" sz="2800" u="sng" dirty="0" smtClean="0">
                <a:solidFill>
                  <a:schemeClr val="accent2">
                    <a:lumMod val="50000"/>
                  </a:schemeClr>
                </a:solidFill>
              </a:rPr>
            </a:br>
            <a:r>
              <a:rPr lang="en-US" sz="2800" u="sng" dirty="0" smtClean="0">
                <a:solidFill>
                  <a:schemeClr val="accent2">
                    <a:lumMod val="50000"/>
                  </a:schemeClr>
                </a:solidFill>
              </a:rPr>
              <a:t>Adjudication process must be </a:t>
            </a:r>
            <a:br>
              <a:rPr lang="en-US" sz="2800" u="sng" dirty="0" smtClean="0">
                <a:solidFill>
                  <a:schemeClr val="accent2">
                    <a:lumMod val="50000"/>
                  </a:schemeClr>
                </a:solidFill>
              </a:rPr>
            </a:br>
            <a:r>
              <a:rPr lang="en-US" sz="2800" u="sng" dirty="0" smtClean="0">
                <a:solidFill>
                  <a:schemeClr val="accent2">
                    <a:lumMod val="50000"/>
                  </a:schemeClr>
                </a:solidFill>
              </a:rPr>
              <a:t>strengthen</a:t>
            </a:r>
            <a:r>
              <a:rPr lang="en-US" sz="2800" dirty="0" smtClean="0">
                <a:solidFill>
                  <a:schemeClr val="tx1"/>
                </a:solidFill>
              </a:rPr>
              <a:t/>
            </a:r>
            <a:br>
              <a:rPr lang="en-US" sz="2800" dirty="0" smtClean="0">
                <a:solidFill>
                  <a:schemeClr val="tx1"/>
                </a:solidFill>
              </a:rPr>
            </a:br>
            <a:r>
              <a:rPr lang="en-US" sz="2800" dirty="0" smtClean="0">
                <a:solidFill>
                  <a:schemeClr val="tx1"/>
                </a:solidFill>
              </a:rPr>
              <a:t/>
            </a:r>
            <a:br>
              <a:rPr lang="en-US" sz="2800" dirty="0" smtClean="0">
                <a:solidFill>
                  <a:schemeClr val="tx1"/>
                </a:solidFill>
              </a:rPr>
            </a:br>
            <a:r>
              <a:rPr lang="en-US" sz="2800" dirty="0">
                <a:solidFill>
                  <a:schemeClr val="tx1"/>
                </a:solidFill>
              </a:rPr>
              <a:t/>
            </a:r>
            <a:br>
              <a:rPr lang="en-US" sz="2800" dirty="0">
                <a:solidFill>
                  <a:schemeClr val="tx1"/>
                </a:solidFill>
              </a:rPr>
            </a:br>
            <a:r>
              <a:rPr lang="en-US" sz="2800" dirty="0" smtClean="0">
                <a:solidFill>
                  <a:schemeClr val="tx1"/>
                </a:solidFill>
              </a:rPr>
              <a:t/>
            </a:r>
            <a:br>
              <a:rPr lang="en-US" sz="2800" dirty="0" smtClean="0">
                <a:solidFill>
                  <a:schemeClr val="tx1"/>
                </a:solidFill>
              </a:rPr>
            </a:br>
            <a:r>
              <a:rPr lang="en-US" sz="2800" u="sng" dirty="0" smtClean="0">
                <a:solidFill>
                  <a:schemeClr val="accent2">
                    <a:lumMod val="50000"/>
                  </a:schemeClr>
                </a:solidFill>
              </a:rPr>
              <a:t>Challenges faced by judiciary</a:t>
            </a:r>
            <a:br>
              <a:rPr lang="en-US" sz="2800" u="sng" dirty="0" smtClean="0">
                <a:solidFill>
                  <a:schemeClr val="accent2">
                    <a:lumMod val="50000"/>
                  </a:schemeClr>
                </a:solidFill>
              </a:rPr>
            </a:br>
            <a:r>
              <a:rPr lang="en-US" sz="2800" dirty="0">
                <a:solidFill>
                  <a:schemeClr val="tx1"/>
                </a:solidFill>
              </a:rPr>
              <a:t/>
            </a:r>
            <a:br>
              <a:rPr lang="en-US" sz="2800" dirty="0">
                <a:solidFill>
                  <a:schemeClr val="tx1"/>
                </a:solidFill>
              </a:rPr>
            </a:br>
            <a:r>
              <a:rPr lang="en-US" sz="2000" dirty="0" smtClean="0">
                <a:solidFill>
                  <a:schemeClr val="tx1"/>
                </a:solidFill>
              </a:rPr>
              <a:t>1. Conceptual </a:t>
            </a:r>
            <a:r>
              <a:rPr lang="en-US" sz="2000" dirty="0">
                <a:solidFill>
                  <a:schemeClr val="tx1"/>
                </a:solidFill>
              </a:rPr>
              <a:t>uncertainty from the volume and complexity of environmental </a:t>
            </a:r>
            <a:r>
              <a:rPr lang="en-US" sz="2000" dirty="0" smtClean="0">
                <a:solidFill>
                  <a:schemeClr val="tx1"/>
                </a:solidFill>
              </a:rPr>
              <a:t>cases</a:t>
            </a:r>
            <a:br>
              <a:rPr lang="en-US" sz="2000" dirty="0" smtClean="0">
                <a:solidFill>
                  <a:schemeClr val="tx1"/>
                </a:solidFill>
              </a:rPr>
            </a:br>
            <a:r>
              <a:rPr lang="en-US" sz="2000" dirty="0" smtClean="0">
                <a:solidFill>
                  <a:schemeClr val="tx1"/>
                </a:solidFill>
              </a:rPr>
              <a:t/>
            </a:r>
            <a:br>
              <a:rPr lang="en-US" sz="2000" dirty="0" smtClean="0">
                <a:solidFill>
                  <a:schemeClr val="tx1"/>
                </a:solidFill>
              </a:rPr>
            </a:br>
            <a:r>
              <a:rPr lang="en-US" sz="2000" dirty="0" smtClean="0">
                <a:solidFill>
                  <a:schemeClr val="tx1"/>
                </a:solidFill>
              </a:rPr>
              <a:t>2. Hierarchical </a:t>
            </a:r>
            <a:r>
              <a:rPr lang="en-US" sz="2000" dirty="0">
                <a:solidFill>
                  <a:schemeClr val="tx1"/>
                </a:solidFill>
              </a:rPr>
              <a:t>uncertainty in using various legislation from different levels</a:t>
            </a:r>
            <a:r>
              <a:rPr lang="en-US" sz="2000" dirty="0" smtClean="0">
                <a:solidFill>
                  <a:schemeClr val="tx1"/>
                </a:solidFill>
              </a:rPr>
              <a:t>—</a:t>
            </a:r>
            <a:r>
              <a:rPr lang="en-US" sz="2000" dirty="0">
                <a:solidFill>
                  <a:schemeClr val="tx1"/>
                </a:solidFill>
              </a:rPr>
              <a:t/>
            </a:r>
            <a:br>
              <a:rPr lang="en-US" sz="2000" dirty="0">
                <a:solidFill>
                  <a:schemeClr val="tx1"/>
                </a:solidFill>
              </a:rPr>
            </a:br>
            <a:r>
              <a:rPr lang="en-US" sz="2000" dirty="0">
                <a:solidFill>
                  <a:schemeClr val="tx1"/>
                </a:solidFill>
              </a:rPr>
              <a:t> </a:t>
            </a:r>
            <a:r>
              <a:rPr lang="en-US" sz="2000" dirty="0" smtClean="0">
                <a:solidFill>
                  <a:schemeClr val="tx1"/>
                </a:solidFill>
              </a:rPr>
              <a:t>   international</a:t>
            </a:r>
            <a:r>
              <a:rPr lang="en-US" sz="2000" dirty="0">
                <a:solidFill>
                  <a:schemeClr val="tx1"/>
                </a:solidFill>
              </a:rPr>
              <a:t>, national, and state; </a:t>
            </a:r>
            <a:r>
              <a:rPr lang="en-US" sz="2000" dirty="0" smtClean="0">
                <a:solidFill>
                  <a:schemeClr val="tx1"/>
                </a:solidFill>
              </a:rPr>
              <a:t>and</a:t>
            </a:r>
            <a:br>
              <a:rPr lang="en-US" sz="2000" dirty="0" smtClean="0">
                <a:solidFill>
                  <a:schemeClr val="tx1"/>
                </a:solidFill>
              </a:rPr>
            </a:br>
            <a:r>
              <a:rPr lang="en-US" sz="2000" dirty="0">
                <a:solidFill>
                  <a:schemeClr val="tx1"/>
                </a:solidFill>
              </a:rPr>
              <a:t/>
            </a:r>
            <a:br>
              <a:rPr lang="en-US" sz="2000" dirty="0">
                <a:solidFill>
                  <a:schemeClr val="tx1"/>
                </a:solidFill>
              </a:rPr>
            </a:br>
            <a:r>
              <a:rPr lang="en-US" sz="2000" dirty="0" smtClean="0">
                <a:solidFill>
                  <a:schemeClr val="tx1"/>
                </a:solidFill>
              </a:rPr>
              <a:t>3. Historical </a:t>
            </a:r>
            <a:r>
              <a:rPr lang="en-US" sz="2000" dirty="0">
                <a:solidFill>
                  <a:schemeClr val="tx1"/>
                </a:solidFill>
              </a:rPr>
              <a:t>and unethical uncertainty</a:t>
            </a:r>
            <a:r>
              <a:rPr lang="ne-NP" sz="2600" dirty="0">
                <a:solidFill>
                  <a:schemeClr val="tx1"/>
                </a:solidFill>
              </a:rPr>
              <a:t/>
            </a:r>
            <a:br>
              <a:rPr lang="ne-NP" sz="2600" dirty="0">
                <a:solidFill>
                  <a:schemeClr val="tx1"/>
                </a:solidFill>
              </a:rPr>
            </a:br>
            <a:endParaRPr lang="ne-NP" sz="2600" dirty="0">
              <a:solidFill>
                <a:schemeClr val="tx1"/>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251105021"/>
              </p:ext>
            </p:extLst>
          </p:nvPr>
        </p:nvGraphicFramePr>
        <p:xfrm>
          <a:off x="6110345" y="139849"/>
          <a:ext cx="3582295" cy="289380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462809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699247"/>
            <a:ext cx="8552727" cy="5744584"/>
          </a:xfrm>
        </p:spPr>
        <p:txBody>
          <a:bodyPr>
            <a:noAutofit/>
          </a:bodyPr>
          <a:lstStyle/>
          <a:p>
            <a:pPr algn="just"/>
            <a:r>
              <a:rPr lang="en-US" sz="2500" dirty="0"/>
              <a:t>To meet the challenges, there is a need to build judicial capacity and equip judges with adequate tools to </a:t>
            </a:r>
            <a:r>
              <a:rPr lang="en-US" sz="2500" dirty="0" smtClean="0"/>
              <a:t>interpret </a:t>
            </a:r>
            <a:r>
              <a:rPr lang="en-US" sz="2500" dirty="0"/>
              <a:t>and implement the </a:t>
            </a:r>
            <a:r>
              <a:rPr lang="en-US" sz="2500" dirty="0" smtClean="0"/>
              <a:t>law.</a:t>
            </a:r>
          </a:p>
          <a:p>
            <a:pPr marL="0" indent="0" algn="just">
              <a:buNone/>
            </a:pPr>
            <a:endParaRPr lang="en-US" sz="2800" dirty="0" smtClean="0"/>
          </a:p>
          <a:p>
            <a:pPr algn="just"/>
            <a:r>
              <a:rPr lang="en-US" sz="2500" dirty="0" smtClean="0"/>
              <a:t>Curriculum design for:</a:t>
            </a:r>
            <a:endParaRPr lang="en-US" sz="2500" dirty="0"/>
          </a:p>
          <a:p>
            <a:pPr algn="just"/>
            <a:endParaRPr lang="en-US" sz="2500" dirty="0" smtClean="0"/>
          </a:p>
          <a:p>
            <a:pPr marL="0" indent="0" algn="just">
              <a:buNone/>
            </a:pPr>
            <a:endParaRPr lang="en-US" sz="2500" dirty="0" smtClean="0"/>
          </a:p>
          <a:p>
            <a:pPr algn="just"/>
            <a:endParaRPr lang="en-US" sz="2500" dirty="0" smtClean="0"/>
          </a:p>
          <a:p>
            <a:pPr algn="just"/>
            <a:r>
              <a:rPr lang="en-US" sz="2500" dirty="0" smtClean="0"/>
              <a:t>It </a:t>
            </a:r>
            <a:r>
              <a:rPr lang="en-US" sz="2500" dirty="0"/>
              <a:t>will need to be conducted as part of an institutionalized ongoing scheme, including monitoring, evaluation, feedback, and retraining.</a:t>
            </a:r>
            <a:endParaRPr lang="ne-NP" sz="2500" dirty="0"/>
          </a:p>
        </p:txBody>
      </p:sp>
      <p:sp>
        <p:nvSpPr>
          <p:cNvPr id="5" name="Rounded Rectangle 4"/>
          <p:cNvSpPr/>
          <p:nvPr/>
        </p:nvSpPr>
        <p:spPr>
          <a:xfrm>
            <a:off x="5421854" y="2061849"/>
            <a:ext cx="3658018" cy="51858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1" algn="ctr"/>
            <a:r>
              <a:rPr lang="en-US" sz="2000" dirty="0"/>
              <a:t>cadre </a:t>
            </a:r>
            <a:r>
              <a:rPr lang="en-US" sz="2000" dirty="0" smtClean="0"/>
              <a:t>or </a:t>
            </a:r>
            <a:r>
              <a:rPr lang="en-US" sz="2000" dirty="0"/>
              <a:t>candidate </a:t>
            </a:r>
            <a:r>
              <a:rPr lang="en-US" sz="2000" dirty="0" smtClean="0"/>
              <a:t>judges</a:t>
            </a:r>
            <a:endParaRPr lang="en-US" sz="2000" dirty="0"/>
          </a:p>
        </p:txBody>
      </p:sp>
      <p:sp>
        <p:nvSpPr>
          <p:cNvPr id="6" name="Rounded Rectangle 5"/>
          <p:cNvSpPr/>
          <p:nvPr/>
        </p:nvSpPr>
        <p:spPr>
          <a:xfrm>
            <a:off x="5421854" y="2813067"/>
            <a:ext cx="4151223" cy="48953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1" algn="ctr"/>
            <a:r>
              <a:rPr lang="en-US" sz="2000" dirty="0"/>
              <a:t>continuing legal </a:t>
            </a:r>
            <a:r>
              <a:rPr lang="en-US" sz="2000" dirty="0" smtClean="0"/>
              <a:t>education</a:t>
            </a:r>
            <a:endParaRPr lang="en-US" sz="2000" dirty="0"/>
          </a:p>
        </p:txBody>
      </p:sp>
      <p:sp>
        <p:nvSpPr>
          <p:cNvPr id="7" name="Rounded Rectangle 6"/>
          <p:cNvSpPr/>
          <p:nvPr/>
        </p:nvSpPr>
        <p:spPr>
          <a:xfrm>
            <a:off x="5421854" y="3532947"/>
            <a:ext cx="4432151" cy="54408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1" algn="ctr"/>
            <a:r>
              <a:rPr lang="en-US" sz="2000" dirty="0"/>
              <a:t>environmental law specialist </a:t>
            </a:r>
            <a:r>
              <a:rPr lang="en-US" sz="2000" dirty="0" smtClean="0"/>
              <a:t>judges</a:t>
            </a:r>
            <a:endParaRPr lang="en-US" sz="2000" dirty="0"/>
          </a:p>
        </p:txBody>
      </p:sp>
      <p:cxnSp>
        <p:nvCxnSpPr>
          <p:cNvPr id="9" name="Straight Arrow Connector 8"/>
          <p:cNvCxnSpPr/>
          <p:nvPr/>
        </p:nvCxnSpPr>
        <p:spPr>
          <a:xfrm flipV="1">
            <a:off x="4874151" y="3963050"/>
            <a:ext cx="447174" cy="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4874152" y="2207165"/>
            <a:ext cx="0" cy="1755885"/>
          </a:xfrm>
          <a:prstGeom prst="line">
            <a:avLst/>
          </a:prstGeom>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a:off x="4410635" y="2813067"/>
            <a:ext cx="414607"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p:nvPr/>
        </p:nvCxnSpPr>
        <p:spPr>
          <a:xfrm>
            <a:off x="4880616" y="2200946"/>
            <a:ext cx="386628" cy="218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p:nvPr/>
        </p:nvCxnSpPr>
        <p:spPr>
          <a:xfrm>
            <a:off x="4860891" y="3041833"/>
            <a:ext cx="386628" cy="218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00964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961016"/>
          </a:xfrm>
        </p:spPr>
        <p:txBody>
          <a:bodyPr/>
          <a:lstStyle/>
          <a:p>
            <a:r>
              <a:rPr lang="en-US" dirty="0" smtClean="0"/>
              <a:t>Areas for Judicial Training</a:t>
            </a:r>
            <a:endParaRPr lang="ne-NP" dirty="0"/>
          </a:p>
        </p:txBody>
      </p:sp>
      <p:sp>
        <p:nvSpPr>
          <p:cNvPr id="3" name="Content Placeholder 2"/>
          <p:cNvSpPr>
            <a:spLocks noGrp="1"/>
          </p:cNvSpPr>
          <p:nvPr>
            <p:ph idx="1"/>
          </p:nvPr>
        </p:nvSpPr>
        <p:spPr>
          <a:xfrm>
            <a:off x="677334" y="1570617"/>
            <a:ext cx="8596668" cy="4470746"/>
          </a:xfrm>
        </p:spPr>
        <p:txBody>
          <a:bodyPr>
            <a:normAutofit/>
          </a:bodyPr>
          <a:lstStyle/>
          <a:p>
            <a:r>
              <a:rPr lang="en-US" sz="2400" dirty="0"/>
              <a:t>Judicial </a:t>
            </a:r>
            <a:r>
              <a:rPr lang="en-US" sz="2400" dirty="0" smtClean="0"/>
              <a:t>training need </a:t>
            </a:r>
            <a:r>
              <a:rPr lang="en-US" sz="2400" dirty="0"/>
              <a:t>to be strengthened in the following areas: </a:t>
            </a:r>
            <a:endParaRPr lang="en-US" sz="2400" dirty="0" smtClean="0"/>
          </a:p>
          <a:p>
            <a:pPr marL="400050" indent="-400050">
              <a:buFont typeface="+mj-lt"/>
              <a:buAutoNum type="arabicPeriod"/>
            </a:pPr>
            <a:r>
              <a:rPr lang="en-US" sz="2400" dirty="0"/>
              <a:t>K</a:t>
            </a:r>
            <a:r>
              <a:rPr lang="en-US" sz="2400" dirty="0" smtClean="0"/>
              <a:t>nowledge </a:t>
            </a:r>
            <a:r>
              <a:rPr lang="en-US" sz="2400" dirty="0"/>
              <a:t>of the norms applied</a:t>
            </a:r>
            <a:r>
              <a:rPr lang="en-US" sz="2400" dirty="0" smtClean="0"/>
              <a:t>,</a:t>
            </a:r>
          </a:p>
          <a:p>
            <a:pPr marL="400050" indent="-400050">
              <a:buFont typeface="+mj-lt"/>
              <a:buAutoNum type="arabicPeriod"/>
            </a:pPr>
            <a:r>
              <a:rPr lang="en-US" sz="2400" dirty="0"/>
              <a:t>K</a:t>
            </a:r>
            <a:r>
              <a:rPr lang="en-US" sz="2400" dirty="0" smtClean="0"/>
              <a:t>nowledge </a:t>
            </a:r>
            <a:r>
              <a:rPr lang="en-US" sz="2400" dirty="0"/>
              <a:t>on norms applied in the national and international context</a:t>
            </a:r>
            <a:r>
              <a:rPr lang="en-US" sz="2400" dirty="0" smtClean="0"/>
              <a:t>,</a:t>
            </a:r>
          </a:p>
          <a:p>
            <a:pPr marL="400050" indent="-400050">
              <a:buFont typeface="+mj-lt"/>
              <a:buAutoNum type="arabicPeriod"/>
            </a:pPr>
            <a:r>
              <a:rPr lang="en-US" sz="2400" dirty="0"/>
              <a:t>K</a:t>
            </a:r>
            <a:r>
              <a:rPr lang="en-US" sz="2400" dirty="0" smtClean="0"/>
              <a:t>nowledge </a:t>
            </a:r>
            <a:r>
              <a:rPr lang="en-US" sz="2400" dirty="0"/>
              <a:t>on case studies in the region</a:t>
            </a:r>
            <a:r>
              <a:rPr lang="en-US" sz="2400" dirty="0" smtClean="0"/>
              <a:t>,</a:t>
            </a:r>
          </a:p>
          <a:p>
            <a:pPr marL="400050" indent="-400050">
              <a:buFont typeface="+mj-lt"/>
              <a:buAutoNum type="arabicPeriod"/>
            </a:pPr>
            <a:r>
              <a:rPr lang="en-US" sz="2400" dirty="0"/>
              <a:t>T</a:t>
            </a:r>
            <a:r>
              <a:rPr lang="en-US" sz="2400" dirty="0" smtClean="0"/>
              <a:t>echniques </a:t>
            </a:r>
            <a:r>
              <a:rPr lang="en-US" sz="2400" dirty="0"/>
              <a:t>used by colleagues in the region in addressing environmental issues, and </a:t>
            </a:r>
            <a:endParaRPr lang="en-US" sz="2400" dirty="0" smtClean="0"/>
          </a:p>
          <a:p>
            <a:pPr marL="400050" indent="-400050">
              <a:buFont typeface="+mj-lt"/>
              <a:buAutoNum type="arabicPeriod"/>
            </a:pPr>
            <a:r>
              <a:rPr lang="en-US" sz="2400" dirty="0" smtClean="0"/>
              <a:t>Adopting </a:t>
            </a:r>
            <a:r>
              <a:rPr lang="en-US" sz="2400" dirty="0"/>
              <a:t>requisite remedies to address environmental wrongs.</a:t>
            </a:r>
            <a:endParaRPr lang="ne-NP" sz="2400" dirty="0"/>
          </a:p>
        </p:txBody>
      </p:sp>
    </p:spTree>
    <p:extLst>
      <p:ext uri="{BB962C8B-B14F-4D97-AF65-F5344CB8AC3E}">
        <p14:creationId xmlns:p14="http://schemas.microsoft.com/office/powerpoint/2010/main" val="11094345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279700"/>
            <a:ext cx="8596668" cy="1151068"/>
          </a:xfrm>
        </p:spPr>
        <p:txBody>
          <a:bodyPr>
            <a:normAutofit fontScale="90000"/>
          </a:bodyPr>
          <a:lstStyle/>
          <a:p>
            <a:r>
              <a:rPr lang="en-US" dirty="0" smtClean="0"/>
              <a:t>Generic themes of Judicial education course modules :</a:t>
            </a:r>
            <a:endParaRPr lang="ne-NP" dirty="0"/>
          </a:p>
        </p:txBody>
      </p:sp>
      <p:sp>
        <p:nvSpPr>
          <p:cNvPr id="3" name="Content Placeholder 2"/>
          <p:cNvSpPr>
            <a:spLocks noGrp="1"/>
          </p:cNvSpPr>
          <p:nvPr>
            <p:ph idx="1"/>
          </p:nvPr>
        </p:nvSpPr>
        <p:spPr>
          <a:xfrm>
            <a:off x="677334" y="1430768"/>
            <a:ext cx="8596668" cy="5109882"/>
          </a:xfrm>
        </p:spPr>
        <p:txBody>
          <a:bodyPr>
            <a:noAutofit/>
          </a:bodyPr>
          <a:lstStyle/>
          <a:p>
            <a:pPr lvl="0" algn="just">
              <a:buFont typeface="+mj-lt"/>
              <a:buAutoNum type="arabicPeriod"/>
            </a:pPr>
            <a:r>
              <a:rPr lang="en-US" sz="2200" dirty="0"/>
              <a:t>Comparative procedure for public interest </a:t>
            </a:r>
            <a:r>
              <a:rPr lang="en-US" sz="2200" dirty="0" smtClean="0"/>
              <a:t>litigation</a:t>
            </a:r>
          </a:p>
          <a:p>
            <a:pPr marL="457200" lvl="1" indent="0" algn="just">
              <a:buNone/>
            </a:pPr>
            <a:r>
              <a:rPr lang="en-US" sz="1800" dirty="0" smtClean="0"/>
              <a:t>(e.g</a:t>
            </a:r>
            <a:r>
              <a:rPr lang="en-US" sz="1800" dirty="0"/>
              <a:t>. Amparo, citizen suit, locus standi, access to justice provisions, permit or EIA judicial review, Aarhus Convention etc</a:t>
            </a:r>
            <a:r>
              <a:rPr lang="en-US" sz="1800" dirty="0" smtClean="0"/>
              <a:t>.)</a:t>
            </a:r>
          </a:p>
          <a:p>
            <a:pPr marL="457200" lvl="1" indent="0" algn="just">
              <a:buNone/>
            </a:pPr>
            <a:endParaRPr lang="en-US" sz="800" dirty="0" smtClean="0"/>
          </a:p>
          <a:p>
            <a:pPr lvl="0" algn="just">
              <a:buFont typeface="+mj-lt"/>
              <a:buAutoNum type="arabicPeriod"/>
            </a:pPr>
            <a:r>
              <a:rPr lang="en-US" sz="2200" dirty="0"/>
              <a:t>The distinct characteristics of and complementary roles served by administrative, civil </a:t>
            </a:r>
            <a:r>
              <a:rPr lang="en-US" sz="2200" dirty="0" smtClean="0"/>
              <a:t>and </a:t>
            </a:r>
            <a:r>
              <a:rPr lang="en-US" sz="2200" dirty="0"/>
              <a:t>criminal </a:t>
            </a:r>
            <a:r>
              <a:rPr lang="en-US" sz="2200" dirty="0" smtClean="0"/>
              <a:t>proceedings, Private </a:t>
            </a:r>
            <a:r>
              <a:rPr lang="en-US" sz="2200" dirty="0"/>
              <a:t>environmental </a:t>
            </a:r>
            <a:r>
              <a:rPr lang="en-US" sz="2200" dirty="0" smtClean="0"/>
              <a:t>claims</a:t>
            </a:r>
          </a:p>
          <a:p>
            <a:pPr marL="457200" lvl="1" indent="0" algn="just">
              <a:buNone/>
            </a:pPr>
            <a:r>
              <a:rPr lang="en-US" sz="1800" dirty="0"/>
              <a:t>(e.g., civil procedure, notice, delicts, torts, contractual claims, </a:t>
            </a:r>
            <a:r>
              <a:rPr lang="en-US" sz="1800" dirty="0" smtClean="0"/>
              <a:t>remedies, etc.)</a:t>
            </a:r>
          </a:p>
          <a:p>
            <a:pPr marL="457200" lvl="1" indent="0" algn="just">
              <a:buNone/>
            </a:pPr>
            <a:endParaRPr lang="en-US" sz="800" dirty="0" smtClean="0"/>
          </a:p>
          <a:p>
            <a:pPr lvl="0" algn="just">
              <a:buFont typeface="+mj-lt"/>
              <a:buAutoNum type="arabicPeriod"/>
            </a:pPr>
            <a:r>
              <a:rPr lang="en-US" sz="2200" dirty="0"/>
              <a:t>Remedies appropriate for different types of environmental civil cases</a:t>
            </a:r>
          </a:p>
          <a:p>
            <a:pPr marL="457200" lvl="1" indent="0" algn="just">
              <a:buNone/>
            </a:pPr>
            <a:r>
              <a:rPr lang="en-US" sz="1800" dirty="0"/>
              <a:t>(e.g., civil procedure, damages, remedial measures, restoration, structural injunctions, preliminary relief, nullification, monitoring of remedial measures, continuing jurisdiction, etc</a:t>
            </a:r>
            <a:r>
              <a:rPr lang="en-US" sz="1800" dirty="0" smtClean="0"/>
              <a:t>.)</a:t>
            </a:r>
            <a:endParaRPr lang="en-US" sz="1800" dirty="0"/>
          </a:p>
        </p:txBody>
      </p:sp>
    </p:spTree>
    <p:extLst>
      <p:ext uri="{BB962C8B-B14F-4D97-AF65-F5344CB8AC3E}">
        <p14:creationId xmlns:p14="http://schemas.microsoft.com/office/powerpoint/2010/main" val="15650285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308386"/>
            <a:ext cx="8596668" cy="562984"/>
          </a:xfrm>
        </p:spPr>
        <p:txBody>
          <a:bodyPr>
            <a:normAutofit fontScale="90000"/>
          </a:bodyPr>
          <a:lstStyle/>
          <a:p>
            <a:r>
              <a:rPr lang="en-US" dirty="0" smtClean="0"/>
              <a:t>Cont..</a:t>
            </a:r>
            <a:endParaRPr lang="ne-NP" dirty="0"/>
          </a:p>
        </p:txBody>
      </p:sp>
      <p:sp>
        <p:nvSpPr>
          <p:cNvPr id="3" name="Content Placeholder 2"/>
          <p:cNvSpPr>
            <a:spLocks noGrp="1"/>
          </p:cNvSpPr>
          <p:nvPr>
            <p:ph idx="1"/>
          </p:nvPr>
        </p:nvSpPr>
        <p:spPr>
          <a:xfrm>
            <a:off x="677333" y="1000461"/>
            <a:ext cx="8983033" cy="5540188"/>
          </a:xfrm>
        </p:spPr>
        <p:txBody>
          <a:bodyPr>
            <a:noAutofit/>
          </a:bodyPr>
          <a:lstStyle/>
          <a:p>
            <a:pPr lvl="0" algn="just">
              <a:buFont typeface="+mj-lt"/>
              <a:buAutoNum type="arabicPeriod" startAt="4"/>
            </a:pPr>
            <a:r>
              <a:rPr lang="en-US" sz="2200" dirty="0"/>
              <a:t>Criminal </a:t>
            </a:r>
            <a:r>
              <a:rPr lang="en-US" sz="2200" dirty="0" smtClean="0"/>
              <a:t>law</a:t>
            </a:r>
          </a:p>
          <a:p>
            <a:pPr marL="457200" lvl="1" indent="0" algn="just">
              <a:buNone/>
            </a:pPr>
            <a:r>
              <a:rPr lang="en-US" sz="2000" dirty="0" smtClean="0"/>
              <a:t>(e.g</a:t>
            </a:r>
            <a:r>
              <a:rPr lang="en-US" sz="2000" dirty="0"/>
              <a:t>., sanctions, criminal procedure, scientific evidence for proving environmental crimes, (probation, fines, prison terms</a:t>
            </a:r>
            <a:r>
              <a:rPr lang="en-US" sz="2000" dirty="0" smtClean="0"/>
              <a:t>)</a:t>
            </a:r>
          </a:p>
          <a:p>
            <a:pPr marL="457200" lvl="1" indent="0" algn="just">
              <a:buNone/>
            </a:pPr>
            <a:endParaRPr lang="en-US" sz="800" dirty="0" smtClean="0"/>
          </a:p>
          <a:p>
            <a:pPr lvl="0" algn="just">
              <a:buFont typeface="+mj-lt"/>
              <a:buAutoNum type="arabicPeriod" startAt="4"/>
            </a:pPr>
            <a:r>
              <a:rPr lang="en-US" sz="2200" dirty="0"/>
              <a:t>Basics of Environmental Science for </a:t>
            </a:r>
            <a:r>
              <a:rPr lang="en-US" sz="2200" dirty="0" smtClean="0"/>
              <a:t>Judges</a:t>
            </a:r>
          </a:p>
          <a:p>
            <a:pPr marL="457200" lvl="1" indent="0" algn="just">
              <a:buNone/>
            </a:pPr>
            <a:r>
              <a:rPr lang="en-US" sz="2000" dirty="0" smtClean="0"/>
              <a:t>(e.g</a:t>
            </a:r>
            <a:r>
              <a:rPr lang="en-US" sz="2000" dirty="0"/>
              <a:t>. including understanding risk assessment, dealing with uncertainty, how to measure environmental injury or the efficacy of remediation, etc</a:t>
            </a:r>
            <a:r>
              <a:rPr lang="en-US" sz="2000" dirty="0" smtClean="0"/>
              <a:t>.)</a:t>
            </a:r>
          </a:p>
          <a:p>
            <a:pPr marL="457200" lvl="1" indent="0" algn="just">
              <a:buNone/>
            </a:pPr>
            <a:endParaRPr lang="en-US" sz="800" dirty="0" smtClean="0"/>
          </a:p>
          <a:p>
            <a:pPr lvl="0" algn="just">
              <a:buFont typeface="+mj-lt"/>
              <a:buAutoNum type="arabicPeriod" startAt="4"/>
            </a:pPr>
            <a:r>
              <a:rPr lang="en-US" sz="2200" dirty="0" smtClean="0"/>
              <a:t>Evidence</a:t>
            </a:r>
          </a:p>
          <a:p>
            <a:pPr marL="457200" lvl="1" indent="0" algn="just">
              <a:buNone/>
            </a:pPr>
            <a:r>
              <a:rPr lang="en-US" sz="1800" dirty="0" smtClean="0"/>
              <a:t>(e.g</a:t>
            </a:r>
            <a:r>
              <a:rPr lang="en-US" sz="1800" dirty="0"/>
              <a:t>., types of scientific proof, burdens of proof, use of investigators</a:t>
            </a:r>
            <a:r>
              <a:rPr lang="en-US" sz="1800" dirty="0" smtClean="0"/>
              <a:t>, etc.)</a:t>
            </a:r>
          </a:p>
          <a:p>
            <a:pPr marL="457200" lvl="1" indent="0" algn="just">
              <a:buNone/>
            </a:pPr>
            <a:endParaRPr lang="en-US" sz="800" dirty="0" smtClean="0"/>
          </a:p>
          <a:p>
            <a:pPr lvl="0" algn="just">
              <a:buFont typeface="+mj-lt"/>
              <a:buAutoNum type="arabicPeriod" startAt="4"/>
            </a:pPr>
            <a:r>
              <a:rPr lang="en-US" sz="2200" dirty="0" smtClean="0"/>
              <a:t>Essential </a:t>
            </a:r>
            <a:r>
              <a:rPr lang="en-US" sz="2200" dirty="0"/>
              <a:t>elements of Administrative Law and judicial review thereof Appeals from courts of first </a:t>
            </a:r>
            <a:r>
              <a:rPr lang="en-US" sz="2200" dirty="0" smtClean="0"/>
              <a:t>instance</a:t>
            </a:r>
          </a:p>
          <a:p>
            <a:pPr marL="457200" lvl="1" indent="0" algn="just">
              <a:buNone/>
            </a:pPr>
            <a:r>
              <a:rPr lang="en-US" sz="1800" dirty="0" smtClean="0"/>
              <a:t>(e.g</a:t>
            </a:r>
            <a:r>
              <a:rPr lang="en-US" sz="1800" dirty="0"/>
              <a:t>., records, standards of review, remands, </a:t>
            </a:r>
            <a:r>
              <a:rPr lang="en-US" sz="1800" dirty="0" smtClean="0"/>
              <a:t>etc.</a:t>
            </a:r>
          </a:p>
        </p:txBody>
      </p:sp>
    </p:spTree>
    <p:extLst>
      <p:ext uri="{BB962C8B-B14F-4D97-AF65-F5344CB8AC3E}">
        <p14:creationId xmlns:p14="http://schemas.microsoft.com/office/powerpoint/2010/main" val="1805467843"/>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139</TotalTime>
  <Words>1035</Words>
  <Application>Microsoft Office PowerPoint</Application>
  <PresentationFormat>Widescreen</PresentationFormat>
  <Paragraphs>141</Paragraphs>
  <Slides>18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Arial</vt:lpstr>
      <vt:lpstr>Mangal</vt:lpstr>
      <vt:lpstr>Trebuchet MS</vt:lpstr>
      <vt:lpstr>Wingdings</vt:lpstr>
      <vt:lpstr>Wingdings 3</vt:lpstr>
      <vt:lpstr>Facet</vt:lpstr>
      <vt:lpstr>Environmental law Curricula For Judicial Education</vt:lpstr>
      <vt:lpstr>Background</vt:lpstr>
      <vt:lpstr>Prerequisites:</vt:lpstr>
      <vt:lpstr> Cont..</vt:lpstr>
      <vt:lpstr> Adjudication process must be  strengthen    Challenges faced by judiciary  1. Conceptual uncertainty from the volume and complexity of environmental cases  2. Hierarchical uncertainty in using various legislation from different levels—     international, national, and state; and  3. Historical and unethical uncertainty </vt:lpstr>
      <vt:lpstr>PowerPoint Presentation</vt:lpstr>
      <vt:lpstr>Areas for Judicial Training</vt:lpstr>
      <vt:lpstr>Generic themes of Judicial education course modules :</vt:lpstr>
      <vt:lpstr>Cont..</vt:lpstr>
      <vt:lpstr>Cont..</vt:lpstr>
      <vt:lpstr>Cont..</vt:lpstr>
      <vt:lpstr>Cont..</vt:lpstr>
      <vt:lpstr>Cont..</vt:lpstr>
      <vt:lpstr>Some Landmark Decision of Different Courts fruitful for Discussion</vt:lpstr>
      <vt:lpstr>Material for Module Preparation</vt:lpstr>
      <vt:lpstr>Objective of Preparing Module</vt:lpstr>
      <vt:lpstr>Finally</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Environmental law Curricula</dc:title>
  <dc:creator>Rajesh</dc:creator>
  <cp:lastModifiedBy>Rajesh</cp:lastModifiedBy>
  <cp:revision>147</cp:revision>
  <dcterms:created xsi:type="dcterms:W3CDTF">2017-06-21T15:22:22Z</dcterms:created>
  <dcterms:modified xsi:type="dcterms:W3CDTF">2017-06-21T17:50:41Z</dcterms:modified>
</cp:coreProperties>
</file>